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59" r:id="rId5"/>
    <p:sldId id="270" r:id="rId6"/>
    <p:sldId id="271" r:id="rId7"/>
    <p:sldId id="272" r:id="rId8"/>
    <p:sldId id="261" r:id="rId9"/>
    <p:sldId id="289" r:id="rId10"/>
    <p:sldId id="274" r:id="rId11"/>
    <p:sldId id="262" r:id="rId12"/>
    <p:sldId id="288" r:id="rId13"/>
    <p:sldId id="264" r:id="rId14"/>
    <p:sldId id="265" r:id="rId15"/>
    <p:sldId id="277" r:id="rId16"/>
    <p:sldId id="278" r:id="rId17"/>
    <p:sldId id="279" r:id="rId18"/>
    <p:sldId id="281" r:id="rId19"/>
    <p:sldId id="282" r:id="rId20"/>
    <p:sldId id="283" r:id="rId21"/>
    <p:sldId id="284" r:id="rId22"/>
    <p:sldId id="285" r:id="rId23"/>
    <p:sldId id="286" r:id="rId24"/>
    <p:sldId id="266" r:id="rId25"/>
  </p:sldIdLst>
  <p:sldSz cx="18288000" cy="10287000"/>
  <p:notesSz cx="6858000" cy="9144000"/>
  <p:embeddedFontLst>
    <p:embeddedFont>
      <p:font typeface="Helvetica World Bold" panose="020B0604020202020204" charset="-128"/>
      <p:regular r:id="rId26"/>
    </p:embeddedFont>
    <p:embeddedFont>
      <p:font typeface="Arial Bold"/>
      <p:regular r:id="rId27"/>
      <p:bold r:id="rId28"/>
    </p:embeddedFont>
    <p:embeddedFont>
      <p:font typeface="Canva Sans Bold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1" autoAdjust="0"/>
    <p:restoredTop sz="94622" autoAdjust="0"/>
  </p:normalViewPr>
  <p:slideViewPr>
    <p:cSldViewPr>
      <p:cViewPr varScale="1">
        <p:scale>
          <a:sx n="49" d="100"/>
          <a:sy n="49" d="100"/>
        </p:scale>
        <p:origin x="39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1A5086-8B09-46DC-B11F-B53C7B6A1953}" type="doc">
      <dgm:prSet loTypeId="urn:microsoft.com/office/officeart/2005/8/layout/process5" loCatId="process" qsTypeId="urn:microsoft.com/office/officeart/2005/8/quickstyle/simple2" qsCatId="simple" csTypeId="urn:microsoft.com/office/officeart/2005/8/colors/accent0_2" csCatId="mainScheme"/>
      <dgm:spPr/>
      <dgm:t>
        <a:bodyPr/>
        <a:lstStyle/>
        <a:p>
          <a:endParaRPr lang="en-US"/>
        </a:p>
      </dgm:t>
    </dgm:pt>
    <dgm:pt modelId="{EB222FD9-D257-4955-8720-46DB256FFF65}">
      <dgm:prSet/>
      <dgm:spPr/>
      <dgm:t>
        <a:bodyPr/>
        <a:lstStyle/>
        <a:p>
          <a:r>
            <a:rPr lang="en-US" b="1"/>
            <a:t>Introduction</a:t>
          </a:r>
          <a:endParaRPr lang="en-US" dirty="0"/>
        </a:p>
      </dgm:t>
    </dgm:pt>
    <dgm:pt modelId="{E604364C-C8BB-4C57-93B3-27E6814F8C11}" type="parTrans" cxnId="{C4608F1D-19C4-47AF-94EA-C2FF13D9A0C1}">
      <dgm:prSet/>
      <dgm:spPr/>
      <dgm:t>
        <a:bodyPr/>
        <a:lstStyle/>
        <a:p>
          <a:endParaRPr lang="en-US"/>
        </a:p>
      </dgm:t>
    </dgm:pt>
    <dgm:pt modelId="{84AA1451-CFE4-426C-B7EA-6F1CB8BFCDEC}" type="sibTrans" cxnId="{C4608F1D-19C4-47AF-94EA-C2FF13D9A0C1}">
      <dgm:prSet/>
      <dgm:spPr/>
      <dgm:t>
        <a:bodyPr/>
        <a:lstStyle/>
        <a:p>
          <a:endParaRPr lang="en-US"/>
        </a:p>
      </dgm:t>
    </dgm:pt>
    <dgm:pt modelId="{AA8A04B1-CEA3-4360-BE20-D99C97946666}">
      <dgm:prSet/>
      <dgm:spPr/>
      <dgm:t>
        <a:bodyPr/>
        <a:lstStyle/>
        <a:p>
          <a:r>
            <a:rPr lang="en-US" b="1" dirty="0"/>
            <a:t>Data Exploration</a:t>
          </a:r>
          <a:endParaRPr lang="en-US" dirty="0"/>
        </a:p>
      </dgm:t>
    </dgm:pt>
    <dgm:pt modelId="{9DA08D3A-0651-4869-8CFF-D7BF9B6487BF}" type="parTrans" cxnId="{8CDE6B57-C201-4DD4-B272-978787E4E419}">
      <dgm:prSet/>
      <dgm:spPr/>
      <dgm:t>
        <a:bodyPr/>
        <a:lstStyle/>
        <a:p>
          <a:endParaRPr lang="en-US"/>
        </a:p>
      </dgm:t>
    </dgm:pt>
    <dgm:pt modelId="{4CEFDAB2-07E6-4CA8-B438-9AB2EA7B34E8}" type="sibTrans" cxnId="{8CDE6B57-C201-4DD4-B272-978787E4E419}">
      <dgm:prSet/>
      <dgm:spPr/>
      <dgm:t>
        <a:bodyPr/>
        <a:lstStyle/>
        <a:p>
          <a:endParaRPr lang="en-US"/>
        </a:p>
      </dgm:t>
    </dgm:pt>
    <dgm:pt modelId="{5D6B3B2A-4348-4EF1-ACAC-84C60E72ED6B}">
      <dgm:prSet/>
      <dgm:spPr/>
      <dgm:t>
        <a:bodyPr/>
        <a:lstStyle/>
        <a:p>
          <a:r>
            <a:rPr lang="en-US" b="1"/>
            <a:t>Data Cleaning</a:t>
          </a:r>
          <a:endParaRPr lang="en-US" dirty="0"/>
        </a:p>
      </dgm:t>
    </dgm:pt>
    <dgm:pt modelId="{9DC87756-FC0C-44A5-B67D-98F446C46068}" type="parTrans" cxnId="{BC435512-CD6F-4E70-AA87-9001CB4CE01B}">
      <dgm:prSet/>
      <dgm:spPr/>
      <dgm:t>
        <a:bodyPr/>
        <a:lstStyle/>
        <a:p>
          <a:endParaRPr lang="en-US"/>
        </a:p>
      </dgm:t>
    </dgm:pt>
    <dgm:pt modelId="{0E10E449-B26C-4276-8F84-D6BD3345F26C}" type="sibTrans" cxnId="{BC435512-CD6F-4E70-AA87-9001CB4CE01B}">
      <dgm:prSet/>
      <dgm:spPr/>
      <dgm:t>
        <a:bodyPr/>
        <a:lstStyle/>
        <a:p>
          <a:endParaRPr lang="en-US"/>
        </a:p>
      </dgm:t>
    </dgm:pt>
    <dgm:pt modelId="{58BFFA84-BFB4-4248-8C2D-5FAF063C071F}">
      <dgm:prSet/>
      <dgm:spPr/>
      <dgm:t>
        <a:bodyPr/>
        <a:lstStyle/>
        <a:p>
          <a:r>
            <a:rPr lang="en-US" b="1" dirty="0"/>
            <a:t>Data Analysis and Visualization</a:t>
          </a:r>
          <a:endParaRPr lang="en-US" dirty="0"/>
        </a:p>
      </dgm:t>
    </dgm:pt>
    <dgm:pt modelId="{288CE750-1463-4424-AC12-FBBDDB0D388E}" type="parTrans" cxnId="{AC3C8060-D176-40BE-9852-8F9E02AB9205}">
      <dgm:prSet/>
      <dgm:spPr/>
      <dgm:t>
        <a:bodyPr/>
        <a:lstStyle/>
        <a:p>
          <a:endParaRPr lang="en-US"/>
        </a:p>
      </dgm:t>
    </dgm:pt>
    <dgm:pt modelId="{1E9579F6-F5C8-4A36-AB82-9278F7EFCB04}" type="sibTrans" cxnId="{AC3C8060-D176-40BE-9852-8F9E02AB9205}">
      <dgm:prSet/>
      <dgm:spPr/>
      <dgm:t>
        <a:bodyPr/>
        <a:lstStyle/>
        <a:p>
          <a:endParaRPr lang="en-US"/>
        </a:p>
      </dgm:t>
    </dgm:pt>
    <dgm:pt modelId="{DC9D9CB2-AB49-4EFC-A608-A02BF8696D53}">
      <dgm:prSet/>
      <dgm:spPr/>
      <dgm:t>
        <a:bodyPr/>
        <a:lstStyle/>
        <a:p>
          <a:r>
            <a:rPr lang="en-US" b="1"/>
            <a:t>Insights</a:t>
          </a:r>
          <a:endParaRPr lang="en-US" dirty="0"/>
        </a:p>
      </dgm:t>
    </dgm:pt>
    <dgm:pt modelId="{DCAE83BF-DE4F-4CD0-AE99-0F9D2789787A}" type="parTrans" cxnId="{24371AFF-D378-44AD-B920-D150C9508ED5}">
      <dgm:prSet/>
      <dgm:spPr/>
      <dgm:t>
        <a:bodyPr/>
        <a:lstStyle/>
        <a:p>
          <a:endParaRPr lang="en-US"/>
        </a:p>
      </dgm:t>
    </dgm:pt>
    <dgm:pt modelId="{38AF371D-BE2D-405D-ABAE-D9AC43EF7389}" type="sibTrans" cxnId="{24371AFF-D378-44AD-B920-D150C9508ED5}">
      <dgm:prSet/>
      <dgm:spPr/>
      <dgm:t>
        <a:bodyPr/>
        <a:lstStyle/>
        <a:p>
          <a:endParaRPr lang="en-US"/>
        </a:p>
      </dgm:t>
    </dgm:pt>
    <dgm:pt modelId="{5731A687-95E6-4886-88DC-10A904DDCA4A}">
      <dgm:prSet/>
      <dgm:spPr/>
      <dgm:t>
        <a:bodyPr/>
        <a:lstStyle/>
        <a:p>
          <a:r>
            <a:rPr lang="en-US" b="1"/>
            <a:t>Recommendations</a:t>
          </a:r>
          <a:endParaRPr lang="en-US" dirty="0"/>
        </a:p>
      </dgm:t>
    </dgm:pt>
    <dgm:pt modelId="{ED7FDE76-661E-40C2-AD48-BDA88CE0373F}" type="parTrans" cxnId="{2AB23FEA-429E-4D6C-8CC4-38D8332B1C16}">
      <dgm:prSet/>
      <dgm:spPr/>
      <dgm:t>
        <a:bodyPr/>
        <a:lstStyle/>
        <a:p>
          <a:endParaRPr lang="en-US"/>
        </a:p>
      </dgm:t>
    </dgm:pt>
    <dgm:pt modelId="{53466F7C-20C7-481A-8EA5-61ED7A26AAB2}" type="sibTrans" cxnId="{2AB23FEA-429E-4D6C-8CC4-38D8332B1C16}">
      <dgm:prSet/>
      <dgm:spPr/>
      <dgm:t>
        <a:bodyPr/>
        <a:lstStyle/>
        <a:p>
          <a:endParaRPr lang="en-US"/>
        </a:p>
      </dgm:t>
    </dgm:pt>
    <dgm:pt modelId="{287C30F3-FD17-40A1-BF3E-82EEC926E1B4}" type="pres">
      <dgm:prSet presAssocID="{DA1A5086-8B09-46DC-B11F-B53C7B6A1953}" presName="diagram" presStyleCnt="0">
        <dgm:presLayoutVars>
          <dgm:dir/>
          <dgm:resizeHandles val="exact"/>
        </dgm:presLayoutVars>
      </dgm:prSet>
      <dgm:spPr/>
    </dgm:pt>
    <dgm:pt modelId="{DF675E94-F829-4D1B-BDCF-20EDEE83BA4E}" type="pres">
      <dgm:prSet presAssocID="{EB222FD9-D257-4955-8720-46DB256FFF65}" presName="node" presStyleLbl="node1" presStyleIdx="0" presStyleCnt="6">
        <dgm:presLayoutVars>
          <dgm:bulletEnabled val="1"/>
        </dgm:presLayoutVars>
      </dgm:prSet>
      <dgm:spPr/>
    </dgm:pt>
    <dgm:pt modelId="{43ABC4F6-C665-4A34-82E1-C9BC1FAA8A11}" type="pres">
      <dgm:prSet presAssocID="{84AA1451-CFE4-426C-B7EA-6F1CB8BFCDEC}" presName="sibTrans" presStyleLbl="sibTrans2D1" presStyleIdx="0" presStyleCnt="5"/>
      <dgm:spPr/>
    </dgm:pt>
    <dgm:pt modelId="{E98183C1-7ACE-40FD-8FCD-B464188A3AEC}" type="pres">
      <dgm:prSet presAssocID="{84AA1451-CFE4-426C-B7EA-6F1CB8BFCDEC}" presName="connectorText" presStyleLbl="sibTrans2D1" presStyleIdx="0" presStyleCnt="5"/>
      <dgm:spPr/>
    </dgm:pt>
    <dgm:pt modelId="{B3C426A0-9765-445D-9424-22B3480144B8}" type="pres">
      <dgm:prSet presAssocID="{AA8A04B1-CEA3-4360-BE20-D99C97946666}" presName="node" presStyleLbl="node1" presStyleIdx="1" presStyleCnt="6">
        <dgm:presLayoutVars>
          <dgm:bulletEnabled val="1"/>
        </dgm:presLayoutVars>
      </dgm:prSet>
      <dgm:spPr/>
    </dgm:pt>
    <dgm:pt modelId="{784840BF-9501-455F-B758-200D5053063B}" type="pres">
      <dgm:prSet presAssocID="{4CEFDAB2-07E6-4CA8-B438-9AB2EA7B34E8}" presName="sibTrans" presStyleLbl="sibTrans2D1" presStyleIdx="1" presStyleCnt="5"/>
      <dgm:spPr/>
    </dgm:pt>
    <dgm:pt modelId="{76E5537C-C638-4E45-A48A-046176E858D9}" type="pres">
      <dgm:prSet presAssocID="{4CEFDAB2-07E6-4CA8-B438-9AB2EA7B34E8}" presName="connectorText" presStyleLbl="sibTrans2D1" presStyleIdx="1" presStyleCnt="5"/>
      <dgm:spPr/>
    </dgm:pt>
    <dgm:pt modelId="{28B9CD50-CE57-412D-8F6B-3E1AF09665E8}" type="pres">
      <dgm:prSet presAssocID="{5D6B3B2A-4348-4EF1-ACAC-84C60E72ED6B}" presName="node" presStyleLbl="node1" presStyleIdx="2" presStyleCnt="6">
        <dgm:presLayoutVars>
          <dgm:bulletEnabled val="1"/>
        </dgm:presLayoutVars>
      </dgm:prSet>
      <dgm:spPr/>
    </dgm:pt>
    <dgm:pt modelId="{83F4CDF8-E387-4AF1-B9BD-78039309961C}" type="pres">
      <dgm:prSet presAssocID="{0E10E449-B26C-4276-8F84-D6BD3345F26C}" presName="sibTrans" presStyleLbl="sibTrans2D1" presStyleIdx="2" presStyleCnt="5"/>
      <dgm:spPr/>
    </dgm:pt>
    <dgm:pt modelId="{7FAD033F-E7D3-4E63-B85C-A32AD8351E6D}" type="pres">
      <dgm:prSet presAssocID="{0E10E449-B26C-4276-8F84-D6BD3345F26C}" presName="connectorText" presStyleLbl="sibTrans2D1" presStyleIdx="2" presStyleCnt="5"/>
      <dgm:spPr/>
    </dgm:pt>
    <dgm:pt modelId="{A97321BD-1BE1-43FA-A3F8-F020FF5855C3}" type="pres">
      <dgm:prSet presAssocID="{58BFFA84-BFB4-4248-8C2D-5FAF063C071F}" presName="node" presStyleLbl="node1" presStyleIdx="3" presStyleCnt="6">
        <dgm:presLayoutVars>
          <dgm:bulletEnabled val="1"/>
        </dgm:presLayoutVars>
      </dgm:prSet>
      <dgm:spPr/>
    </dgm:pt>
    <dgm:pt modelId="{FBFB5C9C-432A-4B07-965A-09252B1AB587}" type="pres">
      <dgm:prSet presAssocID="{1E9579F6-F5C8-4A36-AB82-9278F7EFCB04}" presName="sibTrans" presStyleLbl="sibTrans2D1" presStyleIdx="3" presStyleCnt="5"/>
      <dgm:spPr/>
    </dgm:pt>
    <dgm:pt modelId="{BB8EEF19-4577-4EC7-BB8B-CA947374F1D8}" type="pres">
      <dgm:prSet presAssocID="{1E9579F6-F5C8-4A36-AB82-9278F7EFCB04}" presName="connectorText" presStyleLbl="sibTrans2D1" presStyleIdx="3" presStyleCnt="5"/>
      <dgm:spPr/>
    </dgm:pt>
    <dgm:pt modelId="{47E5F26D-8CCF-4AF9-932B-6716D2398A2A}" type="pres">
      <dgm:prSet presAssocID="{DC9D9CB2-AB49-4EFC-A608-A02BF8696D53}" presName="node" presStyleLbl="node1" presStyleIdx="4" presStyleCnt="6">
        <dgm:presLayoutVars>
          <dgm:bulletEnabled val="1"/>
        </dgm:presLayoutVars>
      </dgm:prSet>
      <dgm:spPr/>
    </dgm:pt>
    <dgm:pt modelId="{37A1C46A-4724-45E2-9883-4BB556091D17}" type="pres">
      <dgm:prSet presAssocID="{38AF371D-BE2D-405D-ABAE-D9AC43EF7389}" presName="sibTrans" presStyleLbl="sibTrans2D1" presStyleIdx="4" presStyleCnt="5"/>
      <dgm:spPr/>
    </dgm:pt>
    <dgm:pt modelId="{E7AB9990-2659-4380-8449-2CBA638CBFF9}" type="pres">
      <dgm:prSet presAssocID="{38AF371D-BE2D-405D-ABAE-D9AC43EF7389}" presName="connectorText" presStyleLbl="sibTrans2D1" presStyleIdx="4" presStyleCnt="5"/>
      <dgm:spPr/>
    </dgm:pt>
    <dgm:pt modelId="{2CB6A13C-6A2C-4669-9D7F-908F8D1689C3}" type="pres">
      <dgm:prSet presAssocID="{5731A687-95E6-4886-88DC-10A904DDCA4A}" presName="node" presStyleLbl="node1" presStyleIdx="5" presStyleCnt="6">
        <dgm:presLayoutVars>
          <dgm:bulletEnabled val="1"/>
        </dgm:presLayoutVars>
      </dgm:prSet>
      <dgm:spPr/>
    </dgm:pt>
  </dgm:ptLst>
  <dgm:cxnLst>
    <dgm:cxn modelId="{75BBBA0C-050F-462A-8D32-81042E0047EF}" type="presOf" srcId="{84AA1451-CFE4-426C-B7EA-6F1CB8BFCDEC}" destId="{43ABC4F6-C665-4A34-82E1-C9BC1FAA8A11}" srcOrd="0" destOrd="0" presId="urn:microsoft.com/office/officeart/2005/8/layout/process5"/>
    <dgm:cxn modelId="{62C8160F-DE7D-4F02-A6CA-14D2DD9FCC97}" type="presOf" srcId="{AA8A04B1-CEA3-4360-BE20-D99C97946666}" destId="{B3C426A0-9765-445D-9424-22B3480144B8}" srcOrd="0" destOrd="0" presId="urn:microsoft.com/office/officeart/2005/8/layout/process5"/>
    <dgm:cxn modelId="{BC435512-CD6F-4E70-AA87-9001CB4CE01B}" srcId="{DA1A5086-8B09-46DC-B11F-B53C7B6A1953}" destId="{5D6B3B2A-4348-4EF1-ACAC-84C60E72ED6B}" srcOrd="2" destOrd="0" parTransId="{9DC87756-FC0C-44A5-B67D-98F446C46068}" sibTransId="{0E10E449-B26C-4276-8F84-D6BD3345F26C}"/>
    <dgm:cxn modelId="{1A628A13-CBC7-45B4-8613-2CF78F94864B}" type="presOf" srcId="{1E9579F6-F5C8-4A36-AB82-9278F7EFCB04}" destId="{FBFB5C9C-432A-4B07-965A-09252B1AB587}" srcOrd="0" destOrd="0" presId="urn:microsoft.com/office/officeart/2005/8/layout/process5"/>
    <dgm:cxn modelId="{18C99213-7B42-4B87-A62A-E28A18ECB945}" type="presOf" srcId="{4CEFDAB2-07E6-4CA8-B438-9AB2EA7B34E8}" destId="{784840BF-9501-455F-B758-200D5053063B}" srcOrd="0" destOrd="0" presId="urn:microsoft.com/office/officeart/2005/8/layout/process5"/>
    <dgm:cxn modelId="{C4608F1D-19C4-47AF-94EA-C2FF13D9A0C1}" srcId="{DA1A5086-8B09-46DC-B11F-B53C7B6A1953}" destId="{EB222FD9-D257-4955-8720-46DB256FFF65}" srcOrd="0" destOrd="0" parTransId="{E604364C-C8BB-4C57-93B3-27E6814F8C11}" sibTransId="{84AA1451-CFE4-426C-B7EA-6F1CB8BFCDEC}"/>
    <dgm:cxn modelId="{FC4E8C32-CF25-4B63-93D8-86856B7AA0C2}" type="presOf" srcId="{4CEFDAB2-07E6-4CA8-B438-9AB2EA7B34E8}" destId="{76E5537C-C638-4E45-A48A-046176E858D9}" srcOrd="1" destOrd="0" presId="urn:microsoft.com/office/officeart/2005/8/layout/process5"/>
    <dgm:cxn modelId="{BAC3E73B-29CF-4269-B40A-6CCF01499BF0}" type="presOf" srcId="{0E10E449-B26C-4276-8F84-D6BD3345F26C}" destId="{83F4CDF8-E387-4AF1-B9BD-78039309961C}" srcOrd="0" destOrd="0" presId="urn:microsoft.com/office/officeart/2005/8/layout/process5"/>
    <dgm:cxn modelId="{AC3C8060-D176-40BE-9852-8F9E02AB9205}" srcId="{DA1A5086-8B09-46DC-B11F-B53C7B6A1953}" destId="{58BFFA84-BFB4-4248-8C2D-5FAF063C071F}" srcOrd="3" destOrd="0" parTransId="{288CE750-1463-4424-AC12-FBBDDB0D388E}" sibTransId="{1E9579F6-F5C8-4A36-AB82-9278F7EFCB04}"/>
    <dgm:cxn modelId="{374D4647-DC22-4585-9CC2-E5D320F822D4}" type="presOf" srcId="{1E9579F6-F5C8-4A36-AB82-9278F7EFCB04}" destId="{BB8EEF19-4577-4EC7-BB8B-CA947374F1D8}" srcOrd="1" destOrd="0" presId="urn:microsoft.com/office/officeart/2005/8/layout/process5"/>
    <dgm:cxn modelId="{5FD74F72-4DAB-4898-AF38-7CD852203C24}" type="presOf" srcId="{DA1A5086-8B09-46DC-B11F-B53C7B6A1953}" destId="{287C30F3-FD17-40A1-BF3E-82EEC926E1B4}" srcOrd="0" destOrd="0" presId="urn:microsoft.com/office/officeart/2005/8/layout/process5"/>
    <dgm:cxn modelId="{54348454-A4C1-4DF6-8DF7-6B32C548D57E}" type="presOf" srcId="{38AF371D-BE2D-405D-ABAE-D9AC43EF7389}" destId="{E7AB9990-2659-4380-8449-2CBA638CBFF9}" srcOrd="1" destOrd="0" presId="urn:microsoft.com/office/officeart/2005/8/layout/process5"/>
    <dgm:cxn modelId="{8CDE6B57-C201-4DD4-B272-978787E4E419}" srcId="{DA1A5086-8B09-46DC-B11F-B53C7B6A1953}" destId="{AA8A04B1-CEA3-4360-BE20-D99C97946666}" srcOrd="1" destOrd="0" parTransId="{9DA08D3A-0651-4869-8CFF-D7BF9B6487BF}" sibTransId="{4CEFDAB2-07E6-4CA8-B438-9AB2EA7B34E8}"/>
    <dgm:cxn modelId="{F295827B-1239-4412-8CBB-414129771252}" type="presOf" srcId="{58BFFA84-BFB4-4248-8C2D-5FAF063C071F}" destId="{A97321BD-1BE1-43FA-A3F8-F020FF5855C3}" srcOrd="0" destOrd="0" presId="urn:microsoft.com/office/officeart/2005/8/layout/process5"/>
    <dgm:cxn modelId="{740DBE97-8A01-4BA5-A734-B2F25AC58357}" type="presOf" srcId="{84AA1451-CFE4-426C-B7EA-6F1CB8BFCDEC}" destId="{E98183C1-7ACE-40FD-8FCD-B464188A3AEC}" srcOrd="1" destOrd="0" presId="urn:microsoft.com/office/officeart/2005/8/layout/process5"/>
    <dgm:cxn modelId="{CFFB38A5-01D0-43FB-B8D6-BA2FA61415BB}" type="presOf" srcId="{38AF371D-BE2D-405D-ABAE-D9AC43EF7389}" destId="{37A1C46A-4724-45E2-9883-4BB556091D17}" srcOrd="0" destOrd="0" presId="urn:microsoft.com/office/officeart/2005/8/layout/process5"/>
    <dgm:cxn modelId="{29A5E9A7-8375-4190-874C-C3276A3FF357}" type="presOf" srcId="{EB222FD9-D257-4955-8720-46DB256FFF65}" destId="{DF675E94-F829-4D1B-BDCF-20EDEE83BA4E}" srcOrd="0" destOrd="0" presId="urn:microsoft.com/office/officeart/2005/8/layout/process5"/>
    <dgm:cxn modelId="{3A51C4B7-E1E3-40A7-A8BB-7E8A6471E332}" type="presOf" srcId="{0E10E449-B26C-4276-8F84-D6BD3345F26C}" destId="{7FAD033F-E7D3-4E63-B85C-A32AD8351E6D}" srcOrd="1" destOrd="0" presId="urn:microsoft.com/office/officeart/2005/8/layout/process5"/>
    <dgm:cxn modelId="{4977FBC6-9C88-4F77-826E-E2D0E3438DFF}" type="presOf" srcId="{DC9D9CB2-AB49-4EFC-A608-A02BF8696D53}" destId="{47E5F26D-8CCF-4AF9-932B-6716D2398A2A}" srcOrd="0" destOrd="0" presId="urn:microsoft.com/office/officeart/2005/8/layout/process5"/>
    <dgm:cxn modelId="{6A4772CC-B53B-4E9A-8746-E5A2C899DD0D}" type="presOf" srcId="{5731A687-95E6-4886-88DC-10A904DDCA4A}" destId="{2CB6A13C-6A2C-4669-9D7F-908F8D1689C3}" srcOrd="0" destOrd="0" presId="urn:microsoft.com/office/officeart/2005/8/layout/process5"/>
    <dgm:cxn modelId="{2AB23FEA-429E-4D6C-8CC4-38D8332B1C16}" srcId="{DA1A5086-8B09-46DC-B11F-B53C7B6A1953}" destId="{5731A687-95E6-4886-88DC-10A904DDCA4A}" srcOrd="5" destOrd="0" parTransId="{ED7FDE76-661E-40C2-AD48-BDA88CE0373F}" sibTransId="{53466F7C-20C7-481A-8EA5-61ED7A26AAB2}"/>
    <dgm:cxn modelId="{24371AFF-D378-44AD-B920-D150C9508ED5}" srcId="{DA1A5086-8B09-46DC-B11F-B53C7B6A1953}" destId="{DC9D9CB2-AB49-4EFC-A608-A02BF8696D53}" srcOrd="4" destOrd="0" parTransId="{DCAE83BF-DE4F-4CD0-AE99-0F9D2789787A}" sibTransId="{38AF371D-BE2D-405D-ABAE-D9AC43EF7389}"/>
    <dgm:cxn modelId="{65164AFF-1FCE-4457-AEFB-EC566784D071}" type="presOf" srcId="{5D6B3B2A-4348-4EF1-ACAC-84C60E72ED6B}" destId="{28B9CD50-CE57-412D-8F6B-3E1AF09665E8}" srcOrd="0" destOrd="0" presId="urn:microsoft.com/office/officeart/2005/8/layout/process5"/>
    <dgm:cxn modelId="{D4635A23-B421-4998-804F-7DEDBA7DD791}" type="presParOf" srcId="{287C30F3-FD17-40A1-BF3E-82EEC926E1B4}" destId="{DF675E94-F829-4D1B-BDCF-20EDEE83BA4E}" srcOrd="0" destOrd="0" presId="urn:microsoft.com/office/officeart/2005/8/layout/process5"/>
    <dgm:cxn modelId="{FE5430B1-5AA3-422B-996D-AB8B05D75F80}" type="presParOf" srcId="{287C30F3-FD17-40A1-BF3E-82EEC926E1B4}" destId="{43ABC4F6-C665-4A34-82E1-C9BC1FAA8A11}" srcOrd="1" destOrd="0" presId="urn:microsoft.com/office/officeart/2005/8/layout/process5"/>
    <dgm:cxn modelId="{FFFCE3DE-B60B-42CC-A878-C90736FC8942}" type="presParOf" srcId="{43ABC4F6-C665-4A34-82E1-C9BC1FAA8A11}" destId="{E98183C1-7ACE-40FD-8FCD-B464188A3AEC}" srcOrd="0" destOrd="0" presId="urn:microsoft.com/office/officeart/2005/8/layout/process5"/>
    <dgm:cxn modelId="{BFB2C4C7-8503-4195-B9ED-590D72579CA2}" type="presParOf" srcId="{287C30F3-FD17-40A1-BF3E-82EEC926E1B4}" destId="{B3C426A0-9765-445D-9424-22B3480144B8}" srcOrd="2" destOrd="0" presId="urn:microsoft.com/office/officeart/2005/8/layout/process5"/>
    <dgm:cxn modelId="{D2A2B3E0-CBB1-4A11-B9B7-250125505F3B}" type="presParOf" srcId="{287C30F3-FD17-40A1-BF3E-82EEC926E1B4}" destId="{784840BF-9501-455F-B758-200D5053063B}" srcOrd="3" destOrd="0" presId="urn:microsoft.com/office/officeart/2005/8/layout/process5"/>
    <dgm:cxn modelId="{F8B3C901-2F22-4596-A1F4-D30FAA773883}" type="presParOf" srcId="{784840BF-9501-455F-B758-200D5053063B}" destId="{76E5537C-C638-4E45-A48A-046176E858D9}" srcOrd="0" destOrd="0" presId="urn:microsoft.com/office/officeart/2005/8/layout/process5"/>
    <dgm:cxn modelId="{03147115-8BA1-4D5B-8476-FB5EE66114B9}" type="presParOf" srcId="{287C30F3-FD17-40A1-BF3E-82EEC926E1B4}" destId="{28B9CD50-CE57-412D-8F6B-3E1AF09665E8}" srcOrd="4" destOrd="0" presId="urn:microsoft.com/office/officeart/2005/8/layout/process5"/>
    <dgm:cxn modelId="{370EA59E-934A-40CC-8EA1-691A520B36CF}" type="presParOf" srcId="{287C30F3-FD17-40A1-BF3E-82EEC926E1B4}" destId="{83F4CDF8-E387-4AF1-B9BD-78039309961C}" srcOrd="5" destOrd="0" presId="urn:microsoft.com/office/officeart/2005/8/layout/process5"/>
    <dgm:cxn modelId="{4AD728D1-9215-4CD7-9A24-13FAF059F547}" type="presParOf" srcId="{83F4CDF8-E387-4AF1-B9BD-78039309961C}" destId="{7FAD033F-E7D3-4E63-B85C-A32AD8351E6D}" srcOrd="0" destOrd="0" presId="urn:microsoft.com/office/officeart/2005/8/layout/process5"/>
    <dgm:cxn modelId="{57781F26-4215-4362-BA96-D6A72B857D09}" type="presParOf" srcId="{287C30F3-FD17-40A1-BF3E-82EEC926E1B4}" destId="{A97321BD-1BE1-43FA-A3F8-F020FF5855C3}" srcOrd="6" destOrd="0" presId="urn:microsoft.com/office/officeart/2005/8/layout/process5"/>
    <dgm:cxn modelId="{AFF659ED-C8D2-44DB-9B1C-0CECF8D1A852}" type="presParOf" srcId="{287C30F3-FD17-40A1-BF3E-82EEC926E1B4}" destId="{FBFB5C9C-432A-4B07-965A-09252B1AB587}" srcOrd="7" destOrd="0" presId="urn:microsoft.com/office/officeart/2005/8/layout/process5"/>
    <dgm:cxn modelId="{59C7E30E-C497-4E3A-99E2-B3063089AB25}" type="presParOf" srcId="{FBFB5C9C-432A-4B07-965A-09252B1AB587}" destId="{BB8EEF19-4577-4EC7-BB8B-CA947374F1D8}" srcOrd="0" destOrd="0" presId="urn:microsoft.com/office/officeart/2005/8/layout/process5"/>
    <dgm:cxn modelId="{476494AA-ED3F-43E7-BEB8-CD5F7BD2DC52}" type="presParOf" srcId="{287C30F3-FD17-40A1-BF3E-82EEC926E1B4}" destId="{47E5F26D-8CCF-4AF9-932B-6716D2398A2A}" srcOrd="8" destOrd="0" presId="urn:microsoft.com/office/officeart/2005/8/layout/process5"/>
    <dgm:cxn modelId="{C37B05A1-273A-43A9-9393-395561826CB1}" type="presParOf" srcId="{287C30F3-FD17-40A1-BF3E-82EEC926E1B4}" destId="{37A1C46A-4724-45E2-9883-4BB556091D17}" srcOrd="9" destOrd="0" presId="urn:microsoft.com/office/officeart/2005/8/layout/process5"/>
    <dgm:cxn modelId="{C1197B25-FA0F-4E52-81C9-3032EDD31EA4}" type="presParOf" srcId="{37A1C46A-4724-45E2-9883-4BB556091D17}" destId="{E7AB9990-2659-4380-8449-2CBA638CBFF9}" srcOrd="0" destOrd="0" presId="urn:microsoft.com/office/officeart/2005/8/layout/process5"/>
    <dgm:cxn modelId="{BDB76468-2B51-4F90-9E96-6EE526FD171B}" type="presParOf" srcId="{287C30F3-FD17-40A1-BF3E-82EEC926E1B4}" destId="{2CB6A13C-6A2C-4669-9D7F-908F8D1689C3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675E94-F829-4D1B-BDCF-20EDEE83BA4E}">
      <dsp:nvSpPr>
        <dsp:cNvPr id="0" name=""/>
        <dsp:cNvSpPr/>
      </dsp:nvSpPr>
      <dsp:spPr>
        <a:xfrm>
          <a:off x="14934" y="889646"/>
          <a:ext cx="4463876" cy="26783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/>
            <a:t>Introduction</a:t>
          </a:r>
          <a:endParaRPr lang="en-US" sz="4000" kern="1200" dirty="0"/>
        </a:p>
      </dsp:txBody>
      <dsp:txXfrm>
        <a:off x="93379" y="968091"/>
        <a:ext cx="4306986" cy="2521435"/>
      </dsp:txXfrm>
    </dsp:sp>
    <dsp:sp modelId="{43ABC4F6-C665-4A34-82E1-C9BC1FAA8A11}">
      <dsp:nvSpPr>
        <dsp:cNvPr id="0" name=""/>
        <dsp:cNvSpPr/>
      </dsp:nvSpPr>
      <dsp:spPr>
        <a:xfrm>
          <a:off x="4871632" y="1675289"/>
          <a:ext cx="946341" cy="1107041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4871632" y="1896697"/>
        <a:ext cx="662439" cy="664225"/>
      </dsp:txXfrm>
    </dsp:sp>
    <dsp:sp modelId="{B3C426A0-9765-445D-9424-22B3480144B8}">
      <dsp:nvSpPr>
        <dsp:cNvPr id="0" name=""/>
        <dsp:cNvSpPr/>
      </dsp:nvSpPr>
      <dsp:spPr>
        <a:xfrm>
          <a:off x="6264361" y="889646"/>
          <a:ext cx="4463876" cy="26783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/>
            <a:t>Data Exploration</a:t>
          </a:r>
          <a:endParaRPr lang="en-US" sz="4000" kern="1200" dirty="0"/>
        </a:p>
      </dsp:txBody>
      <dsp:txXfrm>
        <a:off x="6342806" y="968091"/>
        <a:ext cx="4306986" cy="2521435"/>
      </dsp:txXfrm>
    </dsp:sp>
    <dsp:sp modelId="{784840BF-9501-455F-B758-200D5053063B}">
      <dsp:nvSpPr>
        <dsp:cNvPr id="0" name=""/>
        <dsp:cNvSpPr/>
      </dsp:nvSpPr>
      <dsp:spPr>
        <a:xfrm>
          <a:off x="11121059" y="1675289"/>
          <a:ext cx="946341" cy="1107041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11121059" y="1896697"/>
        <a:ext cx="662439" cy="664225"/>
      </dsp:txXfrm>
    </dsp:sp>
    <dsp:sp modelId="{28B9CD50-CE57-412D-8F6B-3E1AF09665E8}">
      <dsp:nvSpPr>
        <dsp:cNvPr id="0" name=""/>
        <dsp:cNvSpPr/>
      </dsp:nvSpPr>
      <dsp:spPr>
        <a:xfrm>
          <a:off x="12513788" y="889646"/>
          <a:ext cx="4463876" cy="26783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/>
            <a:t>Data Cleaning</a:t>
          </a:r>
          <a:endParaRPr lang="en-US" sz="4000" kern="1200" dirty="0"/>
        </a:p>
      </dsp:txBody>
      <dsp:txXfrm>
        <a:off x="12592233" y="968091"/>
        <a:ext cx="4306986" cy="2521435"/>
      </dsp:txXfrm>
    </dsp:sp>
    <dsp:sp modelId="{83F4CDF8-E387-4AF1-B9BD-78039309961C}">
      <dsp:nvSpPr>
        <dsp:cNvPr id="0" name=""/>
        <dsp:cNvSpPr/>
      </dsp:nvSpPr>
      <dsp:spPr>
        <a:xfrm rot="5400000">
          <a:off x="14272556" y="3880444"/>
          <a:ext cx="946341" cy="1107041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 rot="-5400000">
        <a:off x="14413614" y="3960794"/>
        <a:ext cx="664225" cy="662439"/>
      </dsp:txXfrm>
    </dsp:sp>
    <dsp:sp modelId="{A97321BD-1BE1-43FA-A3F8-F020FF5855C3}">
      <dsp:nvSpPr>
        <dsp:cNvPr id="0" name=""/>
        <dsp:cNvSpPr/>
      </dsp:nvSpPr>
      <dsp:spPr>
        <a:xfrm>
          <a:off x="12513788" y="5353523"/>
          <a:ext cx="4463876" cy="26783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/>
            <a:t>Data Analysis and Visualization</a:t>
          </a:r>
          <a:endParaRPr lang="en-US" sz="4000" kern="1200" dirty="0"/>
        </a:p>
      </dsp:txBody>
      <dsp:txXfrm>
        <a:off x="12592233" y="5431968"/>
        <a:ext cx="4306986" cy="2521435"/>
      </dsp:txXfrm>
    </dsp:sp>
    <dsp:sp modelId="{FBFB5C9C-432A-4B07-965A-09252B1AB587}">
      <dsp:nvSpPr>
        <dsp:cNvPr id="0" name=""/>
        <dsp:cNvSpPr/>
      </dsp:nvSpPr>
      <dsp:spPr>
        <a:xfrm rot="10800000">
          <a:off x="11174625" y="6139165"/>
          <a:ext cx="946341" cy="1107041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 rot="10800000">
        <a:off x="11458527" y="6360573"/>
        <a:ext cx="662439" cy="664225"/>
      </dsp:txXfrm>
    </dsp:sp>
    <dsp:sp modelId="{47E5F26D-8CCF-4AF9-932B-6716D2398A2A}">
      <dsp:nvSpPr>
        <dsp:cNvPr id="0" name=""/>
        <dsp:cNvSpPr/>
      </dsp:nvSpPr>
      <dsp:spPr>
        <a:xfrm>
          <a:off x="6264361" y="5353523"/>
          <a:ext cx="4463876" cy="26783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/>
            <a:t>Insights</a:t>
          </a:r>
          <a:endParaRPr lang="en-US" sz="4000" kern="1200" dirty="0"/>
        </a:p>
      </dsp:txBody>
      <dsp:txXfrm>
        <a:off x="6342806" y="5431968"/>
        <a:ext cx="4306986" cy="2521435"/>
      </dsp:txXfrm>
    </dsp:sp>
    <dsp:sp modelId="{37A1C46A-4724-45E2-9883-4BB556091D17}">
      <dsp:nvSpPr>
        <dsp:cNvPr id="0" name=""/>
        <dsp:cNvSpPr/>
      </dsp:nvSpPr>
      <dsp:spPr>
        <a:xfrm rot="10800000">
          <a:off x="4925198" y="6139165"/>
          <a:ext cx="946341" cy="1107041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 rot="10800000">
        <a:off x="5209100" y="6360573"/>
        <a:ext cx="662439" cy="664225"/>
      </dsp:txXfrm>
    </dsp:sp>
    <dsp:sp modelId="{2CB6A13C-6A2C-4669-9D7F-908F8D1689C3}">
      <dsp:nvSpPr>
        <dsp:cNvPr id="0" name=""/>
        <dsp:cNvSpPr/>
      </dsp:nvSpPr>
      <dsp:spPr>
        <a:xfrm>
          <a:off x="14934" y="5353523"/>
          <a:ext cx="4463876" cy="26783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/>
            <a:t>Recommendations</a:t>
          </a:r>
          <a:endParaRPr lang="en-US" sz="4000" kern="1200" dirty="0"/>
        </a:p>
      </dsp:txBody>
      <dsp:txXfrm>
        <a:off x="93379" y="5431968"/>
        <a:ext cx="4306986" cy="25214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svg>
</file>

<file path=ppt/media/image3.jpeg>
</file>

<file path=ppt/media/image4.jpeg>
</file>

<file path=ppt/media/image5.jp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mynextmove.org/profile/summary/19-3011.00" TargetMode="Externa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mynextmove.org/profile/summary/15-1199.08%20?print=1" TargetMode="Externa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19865" y="1028700"/>
            <a:ext cx="4291645" cy="8229600"/>
            <a:chOff x="0" y="0"/>
            <a:chExt cx="1130310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30310" cy="2167467"/>
            </a:xfrm>
            <a:custGeom>
              <a:avLst/>
              <a:gdLst/>
              <a:ahLst/>
              <a:cxnLst/>
              <a:rect l="l" t="t" r="r" b="b"/>
              <a:pathLst>
                <a:path w="1130310" h="2167467">
                  <a:moveTo>
                    <a:pt x="32471" y="0"/>
                  </a:moveTo>
                  <a:lnTo>
                    <a:pt x="1097839" y="0"/>
                  </a:lnTo>
                  <a:cubicBezTo>
                    <a:pt x="1106451" y="0"/>
                    <a:pt x="1114710" y="3421"/>
                    <a:pt x="1120799" y="9511"/>
                  </a:cubicBezTo>
                  <a:cubicBezTo>
                    <a:pt x="1126889" y="15600"/>
                    <a:pt x="1130310" y="23859"/>
                    <a:pt x="1130310" y="32471"/>
                  </a:cubicBezTo>
                  <a:lnTo>
                    <a:pt x="1130310" y="2134996"/>
                  </a:lnTo>
                  <a:cubicBezTo>
                    <a:pt x="1130310" y="2152929"/>
                    <a:pt x="1115772" y="2167467"/>
                    <a:pt x="1097839" y="2167467"/>
                  </a:cubicBezTo>
                  <a:lnTo>
                    <a:pt x="32471" y="2167467"/>
                  </a:lnTo>
                  <a:cubicBezTo>
                    <a:pt x="23859" y="2167467"/>
                    <a:pt x="15600" y="2164046"/>
                    <a:pt x="9511" y="2157956"/>
                  </a:cubicBezTo>
                  <a:cubicBezTo>
                    <a:pt x="3421" y="2151867"/>
                    <a:pt x="0" y="2143608"/>
                    <a:pt x="0" y="2134996"/>
                  </a:cubicBezTo>
                  <a:lnTo>
                    <a:pt x="0" y="32471"/>
                  </a:lnTo>
                  <a:cubicBezTo>
                    <a:pt x="0" y="14538"/>
                    <a:pt x="14538" y="0"/>
                    <a:pt x="32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130310" cy="2262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10800000">
            <a:off x="15953786" y="-788130"/>
            <a:ext cx="2892821" cy="4558887"/>
          </a:xfrm>
          <a:custGeom>
            <a:avLst/>
            <a:gdLst/>
            <a:ahLst/>
            <a:cxnLst/>
            <a:rect l="l" t="t" r="r" b="b"/>
            <a:pathLst>
              <a:path w="2892821" h="4558887">
                <a:moveTo>
                  <a:pt x="0" y="0"/>
                </a:moveTo>
                <a:lnTo>
                  <a:pt x="2892821" y="0"/>
                </a:lnTo>
                <a:lnTo>
                  <a:pt x="2892821" y="4558887"/>
                </a:lnTo>
                <a:lnTo>
                  <a:pt x="0" y="45588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3527487" y="1028700"/>
            <a:ext cx="3731813" cy="8229600"/>
            <a:chOff x="0" y="0"/>
            <a:chExt cx="982864" cy="21674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82864" cy="2167467"/>
            </a:xfrm>
            <a:custGeom>
              <a:avLst/>
              <a:gdLst/>
              <a:ahLst/>
              <a:cxnLst/>
              <a:rect l="l" t="t" r="r" b="b"/>
              <a:pathLst>
                <a:path w="982864" h="2167467">
                  <a:moveTo>
                    <a:pt x="37342" y="0"/>
                  </a:moveTo>
                  <a:lnTo>
                    <a:pt x="945522" y="0"/>
                  </a:lnTo>
                  <a:cubicBezTo>
                    <a:pt x="955426" y="0"/>
                    <a:pt x="964924" y="3934"/>
                    <a:pt x="971927" y="10937"/>
                  </a:cubicBezTo>
                  <a:cubicBezTo>
                    <a:pt x="978930" y="17940"/>
                    <a:pt x="982864" y="27439"/>
                    <a:pt x="982864" y="37342"/>
                  </a:cubicBezTo>
                  <a:lnTo>
                    <a:pt x="982864" y="2130124"/>
                  </a:lnTo>
                  <a:cubicBezTo>
                    <a:pt x="982864" y="2150748"/>
                    <a:pt x="966145" y="2167467"/>
                    <a:pt x="945522" y="2167467"/>
                  </a:cubicBezTo>
                  <a:lnTo>
                    <a:pt x="37342" y="2167467"/>
                  </a:lnTo>
                  <a:cubicBezTo>
                    <a:pt x="27439" y="2167467"/>
                    <a:pt x="17940" y="2163532"/>
                    <a:pt x="10937" y="2156529"/>
                  </a:cubicBezTo>
                  <a:cubicBezTo>
                    <a:pt x="3934" y="2149526"/>
                    <a:pt x="0" y="2140028"/>
                    <a:pt x="0" y="2130124"/>
                  </a:cubicBezTo>
                  <a:lnTo>
                    <a:pt x="0" y="37342"/>
                  </a:lnTo>
                  <a:cubicBezTo>
                    <a:pt x="0" y="27439"/>
                    <a:pt x="3934" y="17940"/>
                    <a:pt x="10937" y="10937"/>
                  </a:cubicBezTo>
                  <a:cubicBezTo>
                    <a:pt x="17940" y="3934"/>
                    <a:pt x="27439" y="0"/>
                    <a:pt x="3734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982864" cy="2262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644927" y="1124243"/>
            <a:ext cx="3496934" cy="8038515"/>
            <a:chOff x="0" y="0"/>
            <a:chExt cx="484464" cy="111365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84464" cy="1113653"/>
            </a:xfrm>
            <a:custGeom>
              <a:avLst/>
              <a:gdLst/>
              <a:ahLst/>
              <a:cxnLst/>
              <a:rect l="l" t="t" r="r" b="b"/>
              <a:pathLst>
                <a:path w="484464" h="1113653">
                  <a:moveTo>
                    <a:pt x="42064" y="0"/>
                  </a:moveTo>
                  <a:lnTo>
                    <a:pt x="442399" y="0"/>
                  </a:lnTo>
                  <a:cubicBezTo>
                    <a:pt x="453556" y="0"/>
                    <a:pt x="464255" y="4432"/>
                    <a:pt x="472143" y="12320"/>
                  </a:cubicBezTo>
                  <a:cubicBezTo>
                    <a:pt x="480032" y="20209"/>
                    <a:pt x="484464" y="30908"/>
                    <a:pt x="484464" y="42064"/>
                  </a:cubicBezTo>
                  <a:lnTo>
                    <a:pt x="484464" y="1071588"/>
                  </a:lnTo>
                  <a:cubicBezTo>
                    <a:pt x="484464" y="1082744"/>
                    <a:pt x="480032" y="1093444"/>
                    <a:pt x="472143" y="1101332"/>
                  </a:cubicBezTo>
                  <a:cubicBezTo>
                    <a:pt x="464255" y="1109221"/>
                    <a:pt x="453556" y="1113653"/>
                    <a:pt x="442399" y="1113653"/>
                  </a:cubicBezTo>
                  <a:lnTo>
                    <a:pt x="42064" y="1113653"/>
                  </a:lnTo>
                  <a:cubicBezTo>
                    <a:pt x="30908" y="1113653"/>
                    <a:pt x="20209" y="1109221"/>
                    <a:pt x="12320" y="1101332"/>
                  </a:cubicBezTo>
                  <a:cubicBezTo>
                    <a:pt x="4432" y="1093444"/>
                    <a:pt x="0" y="1082744"/>
                    <a:pt x="0" y="1071588"/>
                  </a:cubicBezTo>
                  <a:lnTo>
                    <a:pt x="0" y="42064"/>
                  </a:lnTo>
                  <a:cubicBezTo>
                    <a:pt x="0" y="30908"/>
                    <a:pt x="4432" y="20209"/>
                    <a:pt x="12320" y="12320"/>
                  </a:cubicBezTo>
                  <a:cubicBezTo>
                    <a:pt x="20209" y="4432"/>
                    <a:pt x="30908" y="0"/>
                    <a:pt x="42064" y="0"/>
                  </a:cubicBezTo>
                  <a:close/>
                </a:path>
              </a:pathLst>
            </a:custGeom>
            <a:blipFill>
              <a:blip r:embed="rId4"/>
              <a:stretch>
                <a:fillRect l="-164071" r="-8030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119723" y="1124243"/>
            <a:ext cx="4091930" cy="8038515"/>
            <a:chOff x="0" y="0"/>
            <a:chExt cx="566894" cy="111365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66894" cy="1113653"/>
            </a:xfrm>
            <a:custGeom>
              <a:avLst/>
              <a:gdLst/>
              <a:ahLst/>
              <a:cxnLst/>
              <a:rect l="l" t="t" r="r" b="b"/>
              <a:pathLst>
                <a:path w="566894" h="1113653">
                  <a:moveTo>
                    <a:pt x="35948" y="0"/>
                  </a:moveTo>
                  <a:lnTo>
                    <a:pt x="530946" y="0"/>
                  </a:lnTo>
                  <a:cubicBezTo>
                    <a:pt x="550800" y="0"/>
                    <a:pt x="566894" y="16094"/>
                    <a:pt x="566894" y="35948"/>
                  </a:cubicBezTo>
                  <a:lnTo>
                    <a:pt x="566894" y="1077705"/>
                  </a:lnTo>
                  <a:cubicBezTo>
                    <a:pt x="566894" y="1087239"/>
                    <a:pt x="563107" y="1096382"/>
                    <a:pt x="556365" y="1103124"/>
                  </a:cubicBezTo>
                  <a:cubicBezTo>
                    <a:pt x="549624" y="1109865"/>
                    <a:pt x="540480" y="1113653"/>
                    <a:pt x="530946" y="1113653"/>
                  </a:cubicBezTo>
                  <a:lnTo>
                    <a:pt x="35948" y="1113653"/>
                  </a:lnTo>
                  <a:cubicBezTo>
                    <a:pt x="16094" y="1113653"/>
                    <a:pt x="0" y="1097558"/>
                    <a:pt x="0" y="1077705"/>
                  </a:cubicBezTo>
                  <a:lnTo>
                    <a:pt x="0" y="35948"/>
                  </a:lnTo>
                  <a:cubicBezTo>
                    <a:pt x="0" y="16094"/>
                    <a:pt x="16094" y="0"/>
                    <a:pt x="35948" y="0"/>
                  </a:cubicBezTo>
                  <a:close/>
                </a:path>
              </a:pathLst>
            </a:custGeom>
            <a:blipFill>
              <a:blip r:embed="rId4"/>
              <a:stretch>
                <a:fillRect l="-38450" r="-15585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45030" y="1686997"/>
            <a:ext cx="7991165" cy="7694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7"/>
              </a:lnSpc>
            </a:pPr>
            <a:r>
              <a:rPr lang="en-US" sz="8800" b="1" spc="-399" dirty="0">
                <a:solidFill>
                  <a:srgbClr val="EDE9D1"/>
                </a:solidFill>
                <a:latin typeface="+mj-lt"/>
                <a:ea typeface="Arial Bold"/>
                <a:cs typeface="Arial Bold"/>
                <a:sym typeface="Arial Bold"/>
              </a:rPr>
              <a:t>Human Resources </a:t>
            </a:r>
          </a:p>
          <a:p>
            <a:pPr algn="ctr">
              <a:lnSpc>
                <a:spcPts val="6698"/>
              </a:lnSpc>
            </a:pPr>
            <a:r>
              <a:rPr lang="en-US" sz="6000" b="1" spc="-351" dirty="0">
                <a:solidFill>
                  <a:srgbClr val="EDE9D1"/>
                </a:solidFill>
                <a:latin typeface="+mj-lt"/>
                <a:ea typeface="Arial Bold"/>
                <a:cs typeface="Arial Bold"/>
                <a:sym typeface="Arial Bold"/>
              </a:rPr>
              <a:t>Data Analysis project</a:t>
            </a:r>
          </a:p>
          <a:p>
            <a:pPr>
              <a:lnSpc>
                <a:spcPts val="6698"/>
              </a:lnSpc>
            </a:pPr>
            <a:endParaRPr lang="en-US" sz="4800" b="1" spc="-351" dirty="0">
              <a:solidFill>
                <a:schemeClr val="bg1"/>
              </a:solidFill>
              <a:latin typeface="Arial Bold"/>
              <a:ea typeface="Arial Bold"/>
              <a:cs typeface="Arial Bold"/>
              <a:sym typeface="Arial Bold"/>
            </a:endParaRPr>
          </a:p>
          <a:p>
            <a:pPr marL="836073" lvl="1" indent="-514350">
              <a:lnSpc>
                <a:spcPts val="4172"/>
              </a:lnSpc>
              <a:buFont typeface="+mj-lt"/>
              <a:buAutoNum type="arabicPeriod"/>
            </a:pPr>
            <a:r>
              <a:rPr lang="en-US" sz="3200" b="1" dirty="0" err="1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Enas</a:t>
            </a:r>
            <a:r>
              <a:rPr lang="en-US" sz="3200" b="1" dirty="0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 Hesham</a:t>
            </a:r>
          </a:p>
          <a:p>
            <a:pPr marL="836073" lvl="1" indent="-514350">
              <a:lnSpc>
                <a:spcPts val="4172"/>
              </a:lnSpc>
              <a:buFont typeface="+mj-lt"/>
              <a:buAutoNum type="arabicPeriod" startAt="2"/>
            </a:pPr>
            <a:r>
              <a:rPr lang="en-US" sz="3200" b="1" dirty="0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Gerges</a:t>
            </a:r>
            <a:r>
              <a:rPr lang="en-US" sz="3200" b="1" dirty="0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 Samir</a:t>
            </a:r>
          </a:p>
          <a:p>
            <a:pPr marL="836073" lvl="1" indent="-514350">
              <a:lnSpc>
                <a:spcPts val="4172"/>
              </a:lnSpc>
              <a:buFont typeface="+mj-lt"/>
              <a:buAutoNum type="arabicPeriod" startAt="2"/>
            </a:pPr>
            <a:r>
              <a:rPr lang="en-US" sz="3200" b="1" dirty="0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Madonna Selim</a:t>
            </a:r>
          </a:p>
          <a:p>
            <a:pPr marL="836073" lvl="1" indent="-514350">
              <a:lnSpc>
                <a:spcPts val="4172"/>
              </a:lnSpc>
              <a:buFont typeface="+mj-lt"/>
              <a:buAutoNum type="arabicPeriod" startAt="2"/>
            </a:pPr>
            <a:r>
              <a:rPr lang="en-US" sz="3200" b="1" dirty="0" err="1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Manar</a:t>
            </a:r>
            <a:r>
              <a:rPr lang="en-US" sz="3200" b="1" dirty="0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 El-</a:t>
            </a:r>
            <a:r>
              <a:rPr lang="en-US" sz="3200" b="1" dirty="0" err="1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DinSayed</a:t>
            </a:r>
            <a:endParaRPr lang="en-US" sz="3200" b="1" dirty="0">
              <a:solidFill>
                <a:schemeClr val="bg1"/>
              </a:solidFill>
              <a:ea typeface="Canva Sans Bold"/>
              <a:cs typeface="Canva Sans Bold"/>
              <a:sym typeface="Canva Sans Bold"/>
            </a:endParaRPr>
          </a:p>
          <a:p>
            <a:pPr marL="836073" lvl="1" indent="-514350">
              <a:lnSpc>
                <a:spcPts val="4172"/>
              </a:lnSpc>
              <a:buFont typeface="+mj-lt"/>
              <a:buAutoNum type="arabicPeriod" startAt="2"/>
            </a:pPr>
            <a:r>
              <a:rPr lang="en-US" sz="3200" b="1" dirty="0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Miral Atif</a:t>
            </a:r>
          </a:p>
          <a:p>
            <a:pPr marL="836073" lvl="1" indent="-514350">
              <a:lnSpc>
                <a:spcPts val="4172"/>
              </a:lnSpc>
              <a:buFont typeface="+mj-lt"/>
              <a:buAutoNum type="arabicPeriod" startAt="2"/>
            </a:pPr>
            <a:r>
              <a:rPr lang="en-US" sz="3200" b="1" dirty="0">
                <a:solidFill>
                  <a:schemeClr val="bg1"/>
                </a:solidFill>
                <a:ea typeface="Canva Sans Bold"/>
                <a:cs typeface="Canva Sans Bold"/>
                <a:sym typeface="Canva Sans Bold"/>
              </a:rPr>
              <a:t>Rania Ahmed</a:t>
            </a:r>
          </a:p>
          <a:p>
            <a:pPr marL="321723" lvl="1">
              <a:lnSpc>
                <a:spcPts val="4172"/>
              </a:lnSpc>
            </a:pPr>
            <a:endParaRPr lang="en-US" sz="3200" b="1" dirty="0">
              <a:solidFill>
                <a:schemeClr val="bg1"/>
              </a:solidFill>
              <a:ea typeface="Canva Sans Bold"/>
              <a:cs typeface="Canva Sans Bold"/>
              <a:sym typeface="Canva Sans Bold"/>
            </a:endParaRPr>
          </a:p>
          <a:p>
            <a:pPr lvl="1" algn="ctr"/>
            <a:r>
              <a:rPr lang="en-US" sz="4400" spc="-351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Supervised by :</a:t>
            </a:r>
          </a:p>
          <a:p>
            <a:pPr lvl="1" algn="ctr"/>
            <a:r>
              <a:rPr lang="en-US" sz="3200" spc="-351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Eng. </a:t>
            </a:r>
            <a:r>
              <a:rPr lang="en-US" sz="3200" spc="-351" dirty="0" err="1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Soha</a:t>
            </a:r>
            <a:r>
              <a:rPr lang="en-US" sz="3200" spc="-351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 Nagy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46C3B5-39CE-B59E-C959-B0D664CE0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3">
            <a:extLst>
              <a:ext uri="{FF2B5EF4-FFF2-40B4-BE49-F238E27FC236}">
                <a16:creationId xmlns:a16="http://schemas.microsoft.com/office/drawing/2014/main" id="{0E337A27-5A1D-32D9-556C-B10E8894F46A}"/>
              </a:ext>
            </a:extLst>
          </p:cNvPr>
          <p:cNvSpPr/>
          <p:nvPr/>
        </p:nvSpPr>
        <p:spPr>
          <a:xfrm rot="5400000">
            <a:off x="852741" y="6729351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4">
            <a:extLst>
              <a:ext uri="{FF2B5EF4-FFF2-40B4-BE49-F238E27FC236}">
                <a16:creationId xmlns:a16="http://schemas.microsoft.com/office/drawing/2014/main" id="{2F265929-5507-E5E0-1EEE-861E004B3445}"/>
              </a:ext>
            </a:extLst>
          </p:cNvPr>
          <p:cNvSpPr/>
          <p:nvPr/>
        </p:nvSpPr>
        <p:spPr>
          <a:xfrm rot="10800000">
            <a:off x="15406226" y="-2303552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F7CFAC0-C7EB-7D45-D771-67E1780FAA5E}"/>
              </a:ext>
            </a:extLst>
          </p:cNvPr>
          <p:cNvSpPr txBox="1"/>
          <p:nvPr/>
        </p:nvSpPr>
        <p:spPr>
          <a:xfrm>
            <a:off x="689113" y="876300"/>
            <a:ext cx="15770087" cy="51115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255"/>
              </a:lnSpc>
              <a:spcBef>
                <a:spcPct val="0"/>
              </a:spcBef>
            </a:pPr>
            <a:r>
              <a:rPr lang="en-US" sz="8173" b="1" spc="-433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Data Cleaning</a:t>
            </a:r>
          </a:p>
          <a:p>
            <a:pPr marL="914400" indent="-914400">
              <a:lnSpc>
                <a:spcPts val="8255"/>
              </a:lnSpc>
              <a:spcBef>
                <a:spcPct val="0"/>
              </a:spcBef>
              <a:buFont typeface="+mj-lt"/>
              <a:buAutoNum type="arabicPeriod" startAt="2"/>
            </a:pPr>
            <a:r>
              <a:rPr lang="en-US" sz="5400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Power BI</a:t>
            </a:r>
          </a:p>
          <a:p>
            <a:pPr marL="0" lvl="0" indent="0" algn="l">
              <a:lnSpc>
                <a:spcPts val="8255"/>
              </a:lnSpc>
              <a:spcBef>
                <a:spcPct val="0"/>
              </a:spcBef>
            </a:pPr>
            <a:endParaRPr lang="en-US" sz="200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Arial Bold"/>
            </a:endParaRPr>
          </a:p>
          <a:p>
            <a:pPr marL="0" lvl="0" indent="0" algn="l">
              <a:lnSpc>
                <a:spcPts val="8255"/>
              </a:lnSpc>
              <a:spcBef>
                <a:spcPct val="0"/>
              </a:spcBef>
            </a:pPr>
            <a:endParaRPr lang="en-US" sz="200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Arial Bold"/>
            </a:endParaRPr>
          </a:p>
          <a:p>
            <a:pPr marL="0" lvl="0" indent="0" algn="l">
              <a:lnSpc>
                <a:spcPts val="8255"/>
              </a:lnSpc>
              <a:spcBef>
                <a:spcPct val="0"/>
              </a:spcBef>
            </a:pPr>
            <a:endParaRPr lang="en-US" sz="200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Arial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D4516C5-6508-DE90-AE09-E501B8D05FBC}"/>
              </a:ext>
            </a:extLst>
          </p:cNvPr>
          <p:cNvSpPr txBox="1"/>
          <p:nvPr/>
        </p:nvSpPr>
        <p:spPr>
          <a:xfrm>
            <a:off x="838200" y="3324162"/>
            <a:ext cx="16376375" cy="66112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Drop </a:t>
            </a:r>
            <a:r>
              <a:rPr lang="en-US" sz="2400" b="1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unknown</a:t>
            </a: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ratings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Change type for columns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Merge First Name + Last Name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Add Custom Columns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Salary Range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Age Range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Distance Category</a:t>
            </a:r>
          </a:p>
          <a:p>
            <a:pPr marL="800100" lvl="1" indent="-342900">
              <a:buFont typeface="+mj-lt"/>
              <a:buAutoNum type="arabicPeriod" startAt="5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Dax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AVG Manager rate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AVG Self Rating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Employee Retention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Employees Left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Attrition Rate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Helvetica World Bold" panose="020B0604020202020204" charset="-128"/>
              <a:ea typeface="Helvetica World Bold" panose="020B0604020202020204" charset="-128"/>
              <a:cs typeface="Helvetica World Bold" panose="020B0604020202020204" charset="-128"/>
            </a:endParaRPr>
          </a:p>
          <a:p>
            <a:pPr marL="914400" lvl="1" indent="-457200">
              <a:buFont typeface="+mj-lt"/>
              <a:buAutoNum type="arabicPeriod"/>
            </a:pPr>
            <a:endParaRPr lang="en-US" sz="2000" b="1" dirty="0">
              <a:solidFill>
                <a:schemeClr val="bg1"/>
              </a:solidFill>
              <a:latin typeface="Helvetica World Bold" panose="020B0604020202020204" charset="-128"/>
              <a:ea typeface="Helvetica World Bold" panose="020B0604020202020204" charset="-128"/>
              <a:cs typeface="Helvetica World Bold" panose="020B0604020202020204" charset="-128"/>
            </a:endParaRPr>
          </a:p>
          <a:p>
            <a:pPr algn="l">
              <a:lnSpc>
                <a:spcPts val="4840"/>
              </a:lnSpc>
            </a:pPr>
            <a:r>
              <a:rPr lang="en-US" sz="2000" b="1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  <a:sym typeface="Helvetica World Bold"/>
              </a:rPr>
              <a:t>.</a:t>
            </a:r>
          </a:p>
          <a:p>
            <a:pPr algn="l">
              <a:lnSpc>
                <a:spcPts val="4840"/>
              </a:lnSpc>
            </a:pPr>
            <a:endParaRPr lang="en-US" sz="2000" b="1" dirty="0">
              <a:solidFill>
                <a:schemeClr val="bg1"/>
              </a:solidFill>
              <a:latin typeface="Helvetica World Bold" panose="020B0604020202020204" charset="-128"/>
              <a:ea typeface="Helvetica World Bold" panose="020B0604020202020204" charset="-128"/>
              <a:cs typeface="Helvetica World Bold" panose="020B0604020202020204" charset="-128"/>
              <a:sym typeface="Helvetica World 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658986-CD19-4B9E-923A-FA5F35CC44A6}"/>
              </a:ext>
            </a:extLst>
          </p:cNvPr>
          <p:cNvSpPr txBox="1"/>
          <p:nvPr/>
        </p:nvSpPr>
        <p:spPr>
          <a:xfrm>
            <a:off x="838200" y="342900"/>
            <a:ext cx="172212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065CF6-31BE-9E05-FD59-B0BC5D32C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6880" y="3922224"/>
            <a:ext cx="7730398" cy="636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90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7996953"/>
            <a:ext cx="2334214" cy="3678560"/>
          </a:xfrm>
          <a:custGeom>
            <a:avLst/>
            <a:gdLst/>
            <a:ahLst/>
            <a:cxnLst/>
            <a:rect l="l" t="t" r="r" b="b"/>
            <a:pathLst>
              <a:path w="2334214" h="3678560">
                <a:moveTo>
                  <a:pt x="0" y="0"/>
                </a:moveTo>
                <a:lnTo>
                  <a:pt x="2334214" y="0"/>
                </a:lnTo>
                <a:lnTo>
                  <a:pt x="2334214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212277" y="-2168187"/>
            <a:ext cx="2334214" cy="3678560"/>
          </a:xfrm>
          <a:custGeom>
            <a:avLst/>
            <a:gdLst/>
            <a:ahLst/>
            <a:cxnLst/>
            <a:rect l="l" t="t" r="r" b="b"/>
            <a:pathLst>
              <a:path w="2334214" h="3678560">
                <a:moveTo>
                  <a:pt x="0" y="0"/>
                </a:moveTo>
                <a:lnTo>
                  <a:pt x="2334213" y="0"/>
                </a:lnTo>
                <a:lnTo>
                  <a:pt x="2334213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468369" y="1028700"/>
            <a:ext cx="6790931" cy="5422199"/>
            <a:chOff x="0" y="0"/>
            <a:chExt cx="1788558" cy="142806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88558" cy="1428069"/>
            </a:xfrm>
            <a:custGeom>
              <a:avLst/>
              <a:gdLst/>
              <a:ahLst/>
              <a:cxnLst/>
              <a:rect l="l" t="t" r="r" b="b"/>
              <a:pathLst>
                <a:path w="1788558" h="1428069">
                  <a:moveTo>
                    <a:pt x="20521" y="0"/>
                  </a:moveTo>
                  <a:lnTo>
                    <a:pt x="1768037" y="0"/>
                  </a:lnTo>
                  <a:cubicBezTo>
                    <a:pt x="1779371" y="0"/>
                    <a:pt x="1788558" y="9187"/>
                    <a:pt x="1788558" y="20521"/>
                  </a:cubicBezTo>
                  <a:lnTo>
                    <a:pt x="1788558" y="1407548"/>
                  </a:lnTo>
                  <a:cubicBezTo>
                    <a:pt x="1788558" y="1412991"/>
                    <a:pt x="1786396" y="1418210"/>
                    <a:pt x="1782548" y="1422059"/>
                  </a:cubicBezTo>
                  <a:cubicBezTo>
                    <a:pt x="1778699" y="1425907"/>
                    <a:pt x="1773480" y="1428069"/>
                    <a:pt x="1768037" y="1428069"/>
                  </a:cubicBezTo>
                  <a:lnTo>
                    <a:pt x="20521" y="1428069"/>
                  </a:lnTo>
                  <a:cubicBezTo>
                    <a:pt x="15078" y="1428069"/>
                    <a:pt x="9859" y="1425907"/>
                    <a:pt x="6010" y="1422059"/>
                  </a:cubicBezTo>
                  <a:cubicBezTo>
                    <a:pt x="2162" y="1418210"/>
                    <a:pt x="0" y="1412991"/>
                    <a:pt x="0" y="1407548"/>
                  </a:cubicBezTo>
                  <a:lnTo>
                    <a:pt x="0" y="20521"/>
                  </a:lnTo>
                  <a:cubicBezTo>
                    <a:pt x="0" y="15078"/>
                    <a:pt x="2162" y="9859"/>
                    <a:pt x="6010" y="6010"/>
                  </a:cubicBezTo>
                  <a:cubicBezTo>
                    <a:pt x="9859" y="2162"/>
                    <a:pt x="15078" y="0"/>
                    <a:pt x="2052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0"/>
              <a:ext cx="1788558" cy="15233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591478" y="1157970"/>
            <a:ext cx="6544712" cy="7189182"/>
            <a:chOff x="0" y="0"/>
            <a:chExt cx="906702" cy="99598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06702" cy="995986"/>
            </a:xfrm>
            <a:custGeom>
              <a:avLst/>
              <a:gdLst/>
              <a:ahLst/>
              <a:cxnLst/>
              <a:rect l="l" t="t" r="r" b="b"/>
              <a:pathLst>
                <a:path w="906702" h="995986">
                  <a:moveTo>
                    <a:pt x="22476" y="0"/>
                  </a:moveTo>
                  <a:lnTo>
                    <a:pt x="884226" y="0"/>
                  </a:lnTo>
                  <a:cubicBezTo>
                    <a:pt x="896639" y="0"/>
                    <a:pt x="906702" y="10063"/>
                    <a:pt x="906702" y="22476"/>
                  </a:cubicBezTo>
                  <a:lnTo>
                    <a:pt x="906702" y="973511"/>
                  </a:lnTo>
                  <a:cubicBezTo>
                    <a:pt x="906702" y="979472"/>
                    <a:pt x="904334" y="985188"/>
                    <a:pt x="900119" y="989403"/>
                  </a:cubicBezTo>
                  <a:cubicBezTo>
                    <a:pt x="895904" y="993618"/>
                    <a:pt x="890187" y="995986"/>
                    <a:pt x="884226" y="995986"/>
                  </a:cubicBezTo>
                  <a:lnTo>
                    <a:pt x="22476" y="995986"/>
                  </a:lnTo>
                  <a:cubicBezTo>
                    <a:pt x="16515" y="995986"/>
                    <a:pt x="10798" y="993618"/>
                    <a:pt x="6583" y="989403"/>
                  </a:cubicBezTo>
                  <a:cubicBezTo>
                    <a:pt x="2368" y="985188"/>
                    <a:pt x="0" y="979472"/>
                    <a:pt x="0" y="973511"/>
                  </a:cubicBezTo>
                  <a:lnTo>
                    <a:pt x="0" y="22476"/>
                  </a:lnTo>
                  <a:cubicBezTo>
                    <a:pt x="0" y="16515"/>
                    <a:pt x="2368" y="10798"/>
                    <a:pt x="6583" y="6583"/>
                  </a:cubicBezTo>
                  <a:cubicBezTo>
                    <a:pt x="10798" y="2368"/>
                    <a:pt x="16515" y="0"/>
                    <a:pt x="22476" y="0"/>
                  </a:cubicBezTo>
                  <a:close/>
                </a:path>
              </a:pathLst>
            </a:custGeom>
            <a:blipFill>
              <a:blip r:embed="rId4"/>
              <a:stretch>
                <a:fillRect l="-47982" r="-4798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1019175"/>
            <a:ext cx="7495031" cy="896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20"/>
              </a:lnSpc>
              <a:spcBef>
                <a:spcPct val="0"/>
              </a:spcBef>
            </a:pPr>
            <a:r>
              <a:rPr lang="en-US" sz="5862" b="1" spc="-31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Questions for Analysis: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62000" y="2290324"/>
            <a:ext cx="9300297" cy="7456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496" lvl="1" indent="-342248">
              <a:lnSpc>
                <a:spcPct val="150000"/>
              </a:lnSpc>
              <a:buAutoNum type="arabicPeriod"/>
            </a:pPr>
            <a:r>
              <a:rPr lang="en-US" sz="2800" dirty="0">
                <a:solidFill>
                  <a:srgbClr val="EDE9D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What factors influence employee performance (Manager Rating)?</a:t>
            </a:r>
          </a:p>
          <a:p>
            <a:pPr marL="856598" lvl="1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dirty="0">
                <a:solidFill>
                  <a:srgbClr val="EDE9D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Which factors affect employee attrition? </a:t>
            </a:r>
          </a:p>
          <a:p>
            <a:pPr marL="856598" lvl="1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en-US" sz="2800" dirty="0">
                <a:solidFill>
                  <a:srgbClr val="EDE9D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How satisfied are employees overall, and which departments are most or least satisfied? </a:t>
            </a:r>
          </a:p>
          <a:p>
            <a:pPr marL="856598" lvl="1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en-US" sz="2800" dirty="0">
                <a:solidFill>
                  <a:srgbClr val="EDE9D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What is the relationship between training and performance?</a:t>
            </a:r>
          </a:p>
          <a:p>
            <a:pPr marL="856598" lvl="1" indent="-514350">
              <a:lnSpc>
                <a:spcPct val="150000"/>
              </a:lnSpc>
              <a:buFont typeface="+mj-lt"/>
              <a:buAutoNum type="arabicPeriod" startAt="5"/>
            </a:pPr>
            <a:r>
              <a:rPr lang="en-US" sz="2800" b="1" dirty="0">
                <a:solidFill>
                  <a:srgbClr val="EDE9D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What are the demographic patterns across performance and attrition?</a:t>
            </a:r>
          </a:p>
          <a:p>
            <a:pPr marL="856598" lvl="1" indent="-514350">
              <a:lnSpc>
                <a:spcPts val="4438"/>
              </a:lnSpc>
              <a:buFont typeface="+mj-lt"/>
              <a:buAutoNum type="arabicPeriod" startAt="2"/>
            </a:pPr>
            <a:endParaRPr lang="en-US" sz="3170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  <a:p>
            <a:pPr marL="799448" lvl="2">
              <a:lnSpc>
                <a:spcPts val="4438"/>
              </a:lnSpc>
            </a:pPr>
            <a:endParaRPr lang="en-US" sz="2000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  <a:p>
            <a:pPr marL="799448" lvl="1" indent="-457200" algn="l">
              <a:lnSpc>
                <a:spcPts val="4438"/>
              </a:lnSpc>
              <a:buFont typeface="Arial" panose="020B0604020202020204" pitchFamily="34" charset="0"/>
              <a:buChar char="•"/>
            </a:pPr>
            <a:endParaRPr lang="en-US" sz="317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BBC1AC08-BBFE-4123-A11C-9BDB82AA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930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DEBDFB-DAF0-ACA1-E373-83792F267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6721052-CCE4-7E13-71D2-EF3A49B741E5}"/>
              </a:ext>
            </a:extLst>
          </p:cNvPr>
          <p:cNvSpPr/>
          <p:nvPr/>
        </p:nvSpPr>
        <p:spPr>
          <a:xfrm>
            <a:off x="17259300" y="7996953"/>
            <a:ext cx="2334214" cy="3678560"/>
          </a:xfrm>
          <a:custGeom>
            <a:avLst/>
            <a:gdLst/>
            <a:ahLst/>
            <a:cxnLst/>
            <a:rect l="l" t="t" r="r" b="b"/>
            <a:pathLst>
              <a:path w="2334214" h="3678560">
                <a:moveTo>
                  <a:pt x="0" y="0"/>
                </a:moveTo>
                <a:lnTo>
                  <a:pt x="2334214" y="0"/>
                </a:lnTo>
                <a:lnTo>
                  <a:pt x="2334214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21269FC-387C-FC4A-C12F-E5A536FD7A88}"/>
              </a:ext>
            </a:extLst>
          </p:cNvPr>
          <p:cNvSpPr/>
          <p:nvPr/>
        </p:nvSpPr>
        <p:spPr>
          <a:xfrm rot="5400000">
            <a:off x="212277" y="-2168187"/>
            <a:ext cx="2334214" cy="3678560"/>
          </a:xfrm>
          <a:custGeom>
            <a:avLst/>
            <a:gdLst/>
            <a:ahLst/>
            <a:cxnLst/>
            <a:rect l="l" t="t" r="r" b="b"/>
            <a:pathLst>
              <a:path w="2334214" h="3678560">
                <a:moveTo>
                  <a:pt x="0" y="0"/>
                </a:moveTo>
                <a:lnTo>
                  <a:pt x="2334213" y="0"/>
                </a:lnTo>
                <a:lnTo>
                  <a:pt x="2334213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A5DD6365-EF92-79D6-0FE1-DAEB6D347215}"/>
              </a:ext>
            </a:extLst>
          </p:cNvPr>
          <p:cNvSpPr txBox="1"/>
          <p:nvPr/>
        </p:nvSpPr>
        <p:spPr>
          <a:xfrm>
            <a:off x="609600" y="1524351"/>
            <a:ext cx="9105900" cy="1440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920"/>
              </a:lnSpc>
              <a:spcBef>
                <a:spcPct val="0"/>
              </a:spcBef>
            </a:pPr>
            <a:r>
              <a:rPr lang="en-US" sz="7200" b="1" spc="-310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Data Analysis</a:t>
            </a:r>
          </a:p>
          <a:p>
            <a:pPr marL="0" lvl="0" indent="0" algn="ctr">
              <a:lnSpc>
                <a:spcPts val="5920"/>
              </a:lnSpc>
              <a:spcBef>
                <a:spcPct val="0"/>
              </a:spcBef>
            </a:pPr>
            <a:r>
              <a:rPr lang="en-US" sz="4000" b="1" spc="-310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By using Power BI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6BD68128-7800-5F63-C339-BFEE9E346F3E}"/>
              </a:ext>
            </a:extLst>
          </p:cNvPr>
          <p:cNvSpPr txBox="1"/>
          <p:nvPr/>
        </p:nvSpPr>
        <p:spPr>
          <a:xfrm>
            <a:off x="1676400" y="3651346"/>
            <a:ext cx="9300297" cy="38559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248" lvl="1">
              <a:lnSpc>
                <a:spcPct val="150000"/>
              </a:lnSpc>
            </a:pPr>
            <a:r>
              <a:rPr lang="en-US" sz="9600" b="1" dirty="0">
                <a:solidFill>
                  <a:srgbClr val="EDE9D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Dashboard</a:t>
            </a:r>
          </a:p>
          <a:p>
            <a:pPr marL="342248" lvl="1">
              <a:lnSpc>
                <a:spcPts val="4438"/>
              </a:lnSpc>
            </a:pPr>
            <a:endParaRPr lang="en-US" sz="3170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  <a:p>
            <a:pPr marL="799448" lvl="2">
              <a:lnSpc>
                <a:spcPts val="4438"/>
              </a:lnSpc>
            </a:pPr>
            <a:endParaRPr lang="en-US" sz="2000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  <a:p>
            <a:pPr marL="799448" lvl="1" indent="-457200" algn="l">
              <a:lnSpc>
                <a:spcPts val="4438"/>
              </a:lnSpc>
              <a:buFont typeface="Arial" panose="020B0604020202020204" pitchFamily="34" charset="0"/>
              <a:buChar char="•"/>
            </a:pPr>
            <a:endParaRPr lang="en-US" sz="317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CE5ADB6E-3117-A749-85B5-0F791D9818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930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68E8A0F-F9BB-C4EC-8294-01332BDE6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134600" y="1162036"/>
            <a:ext cx="6790931" cy="8267852"/>
          </a:xfrm>
          <a:prstGeom prst="rect">
            <a:avLst/>
          </a:prstGeom>
        </p:spPr>
      </p:pic>
      <p:sp>
        <p:nvSpPr>
          <p:cNvPr id="15" name="Freeform 8">
            <a:extLst>
              <a:ext uri="{FF2B5EF4-FFF2-40B4-BE49-F238E27FC236}">
                <a16:creationId xmlns:a16="http://schemas.microsoft.com/office/drawing/2014/main" id="{2F9F40D2-67C9-C01E-4AAD-B7F84FF36D3D}"/>
              </a:ext>
            </a:extLst>
          </p:cNvPr>
          <p:cNvSpPr/>
          <p:nvPr/>
        </p:nvSpPr>
        <p:spPr>
          <a:xfrm rot="-5400000" flipH="1" flipV="1">
            <a:off x="775211" y="7568689"/>
            <a:ext cx="2692028" cy="4242450"/>
          </a:xfrm>
          <a:custGeom>
            <a:avLst/>
            <a:gdLst/>
            <a:ahLst/>
            <a:cxnLst/>
            <a:rect l="l" t="t" r="r" b="b"/>
            <a:pathLst>
              <a:path w="2692028" h="4242450">
                <a:moveTo>
                  <a:pt x="2692028" y="4242450"/>
                </a:moveTo>
                <a:lnTo>
                  <a:pt x="0" y="4242450"/>
                </a:lnTo>
                <a:lnTo>
                  <a:pt x="0" y="0"/>
                </a:lnTo>
                <a:lnTo>
                  <a:pt x="2692028" y="0"/>
                </a:lnTo>
                <a:lnTo>
                  <a:pt x="2692028" y="424245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3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10465" y="-297039"/>
            <a:ext cx="7166310" cy="9555339"/>
            <a:chOff x="0" y="0"/>
            <a:chExt cx="1887423" cy="25166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87423" cy="2516632"/>
            </a:xfrm>
            <a:custGeom>
              <a:avLst/>
              <a:gdLst/>
              <a:ahLst/>
              <a:cxnLst/>
              <a:rect l="l" t="t" r="r" b="b"/>
              <a:pathLst>
                <a:path w="1887423" h="2516632">
                  <a:moveTo>
                    <a:pt x="19446" y="0"/>
                  </a:moveTo>
                  <a:lnTo>
                    <a:pt x="1867978" y="0"/>
                  </a:lnTo>
                  <a:cubicBezTo>
                    <a:pt x="1878717" y="0"/>
                    <a:pt x="1887423" y="8706"/>
                    <a:pt x="1887423" y="19446"/>
                  </a:cubicBezTo>
                  <a:lnTo>
                    <a:pt x="1887423" y="2497187"/>
                  </a:lnTo>
                  <a:cubicBezTo>
                    <a:pt x="1887423" y="2502344"/>
                    <a:pt x="1885375" y="2507290"/>
                    <a:pt x="1881728" y="2510937"/>
                  </a:cubicBezTo>
                  <a:cubicBezTo>
                    <a:pt x="1878081" y="2514584"/>
                    <a:pt x="1873135" y="2516632"/>
                    <a:pt x="1867978" y="2516632"/>
                  </a:cubicBezTo>
                  <a:lnTo>
                    <a:pt x="19446" y="2516632"/>
                  </a:lnTo>
                  <a:cubicBezTo>
                    <a:pt x="14288" y="2516632"/>
                    <a:pt x="9342" y="2514584"/>
                    <a:pt x="5696" y="2510937"/>
                  </a:cubicBezTo>
                  <a:cubicBezTo>
                    <a:pt x="2049" y="2507290"/>
                    <a:pt x="0" y="2502344"/>
                    <a:pt x="0" y="2497187"/>
                  </a:cubicBezTo>
                  <a:lnTo>
                    <a:pt x="0" y="19446"/>
                  </a:lnTo>
                  <a:cubicBezTo>
                    <a:pt x="0" y="14288"/>
                    <a:pt x="2049" y="9342"/>
                    <a:pt x="5696" y="5696"/>
                  </a:cubicBezTo>
                  <a:cubicBezTo>
                    <a:pt x="9342" y="2049"/>
                    <a:pt x="14288" y="0"/>
                    <a:pt x="1944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887423" cy="26118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540379" y="-133467"/>
            <a:ext cx="6906481" cy="9246286"/>
            <a:chOff x="0" y="0"/>
            <a:chExt cx="956821" cy="128097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56821" cy="1280977"/>
            </a:xfrm>
            <a:custGeom>
              <a:avLst/>
              <a:gdLst/>
              <a:ahLst/>
              <a:cxnLst/>
              <a:rect l="l" t="t" r="r" b="b"/>
              <a:pathLst>
                <a:path w="956821" h="1280977">
                  <a:moveTo>
                    <a:pt x="21298" y="0"/>
                  </a:moveTo>
                  <a:lnTo>
                    <a:pt x="935523" y="0"/>
                  </a:lnTo>
                  <a:cubicBezTo>
                    <a:pt x="941172" y="0"/>
                    <a:pt x="946589" y="2244"/>
                    <a:pt x="950583" y="6238"/>
                  </a:cubicBezTo>
                  <a:cubicBezTo>
                    <a:pt x="954577" y="10232"/>
                    <a:pt x="956821" y="15650"/>
                    <a:pt x="956821" y="21298"/>
                  </a:cubicBezTo>
                  <a:lnTo>
                    <a:pt x="956821" y="1259679"/>
                  </a:lnTo>
                  <a:cubicBezTo>
                    <a:pt x="956821" y="1265327"/>
                    <a:pt x="954577" y="1270745"/>
                    <a:pt x="950583" y="1274739"/>
                  </a:cubicBezTo>
                  <a:cubicBezTo>
                    <a:pt x="946589" y="1278733"/>
                    <a:pt x="941172" y="1280977"/>
                    <a:pt x="935523" y="1280977"/>
                  </a:cubicBezTo>
                  <a:lnTo>
                    <a:pt x="21298" y="1280977"/>
                  </a:lnTo>
                  <a:cubicBezTo>
                    <a:pt x="15650" y="1280977"/>
                    <a:pt x="10232" y="1278733"/>
                    <a:pt x="6238" y="1274739"/>
                  </a:cubicBezTo>
                  <a:cubicBezTo>
                    <a:pt x="2244" y="1270745"/>
                    <a:pt x="0" y="1265327"/>
                    <a:pt x="0" y="1259679"/>
                  </a:cubicBezTo>
                  <a:lnTo>
                    <a:pt x="0" y="21298"/>
                  </a:lnTo>
                  <a:cubicBezTo>
                    <a:pt x="0" y="15650"/>
                    <a:pt x="2244" y="10232"/>
                    <a:pt x="6238" y="6238"/>
                  </a:cubicBezTo>
                  <a:cubicBezTo>
                    <a:pt x="10232" y="2244"/>
                    <a:pt x="15650" y="0"/>
                    <a:pt x="21298" y="0"/>
                  </a:cubicBezTo>
                  <a:close/>
                </a:path>
              </a:pathLst>
            </a:custGeom>
            <a:blipFill>
              <a:blip r:embed="rId2"/>
              <a:stretch>
                <a:fillRect l="-74904" r="-2603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1019175"/>
            <a:ext cx="8491363" cy="1702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297"/>
              </a:lnSpc>
              <a:spcBef>
                <a:spcPct val="0"/>
              </a:spcBef>
            </a:pPr>
            <a:r>
              <a:rPr lang="en-US" sz="11185" b="1" spc="-592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Insights</a:t>
            </a:r>
          </a:p>
        </p:txBody>
      </p:sp>
      <p:sp>
        <p:nvSpPr>
          <p:cNvPr id="8" name="Freeform 8"/>
          <p:cNvSpPr/>
          <p:nvPr/>
        </p:nvSpPr>
        <p:spPr>
          <a:xfrm rot="-5400000" flipH="1" flipV="1">
            <a:off x="775211" y="7568689"/>
            <a:ext cx="2692028" cy="4242450"/>
          </a:xfrm>
          <a:custGeom>
            <a:avLst/>
            <a:gdLst/>
            <a:ahLst/>
            <a:cxnLst/>
            <a:rect l="l" t="t" r="r" b="b"/>
            <a:pathLst>
              <a:path w="2692028" h="4242450">
                <a:moveTo>
                  <a:pt x="2692028" y="4242450"/>
                </a:moveTo>
                <a:lnTo>
                  <a:pt x="0" y="4242450"/>
                </a:lnTo>
                <a:lnTo>
                  <a:pt x="0" y="0"/>
                </a:lnTo>
                <a:lnTo>
                  <a:pt x="2692028" y="0"/>
                </a:lnTo>
                <a:lnTo>
                  <a:pt x="2692028" y="424245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890C8E9E-7A67-4261-BAEC-24C43CBC059D}"/>
              </a:ext>
            </a:extLst>
          </p:cNvPr>
          <p:cNvSpPr txBox="1"/>
          <p:nvPr/>
        </p:nvSpPr>
        <p:spPr>
          <a:xfrm>
            <a:off x="509932" y="2552700"/>
            <a:ext cx="9528897" cy="4461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496" lvl="1" indent="-342248">
              <a:lnSpc>
                <a:spcPts val="4438"/>
              </a:lnSpc>
              <a:buAutoNum type="arabicPeriod"/>
            </a:pPr>
            <a:r>
              <a:rPr lang="en-US" sz="3170" dirty="0">
                <a:solidFill>
                  <a:srgbClr val="EDE9D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What factors influence employee performance (Manager Rating)?</a:t>
            </a:r>
          </a:p>
          <a:p>
            <a:pPr marL="799448" lvl="1" indent="-457200">
              <a:lnSpc>
                <a:spcPts val="4438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Self Rating</a:t>
            </a:r>
            <a:r>
              <a:rPr lang="en-US" sz="2800" dirty="0">
                <a:solidFill>
                  <a:schemeClr val="bg1"/>
                </a:solidFill>
              </a:rPr>
              <a:t> has a very strong positive correlation with </a:t>
            </a:r>
            <a:r>
              <a:rPr lang="en-US" sz="2800" b="1" dirty="0">
                <a:solidFill>
                  <a:schemeClr val="bg1"/>
                </a:solidFill>
              </a:rPr>
              <a:t>Manager Rating</a:t>
            </a:r>
          </a:p>
          <a:p>
            <a:pPr marL="799448" lvl="1" indent="-457200">
              <a:lnSpc>
                <a:spcPts val="4438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Interestingly, </a:t>
            </a:r>
            <a:r>
              <a:rPr lang="en-US" sz="2800" b="1" dirty="0">
                <a:solidFill>
                  <a:schemeClr val="bg1"/>
                </a:solidFill>
              </a:rPr>
              <a:t>Job Satisfaction</a:t>
            </a:r>
            <a:r>
              <a:rPr lang="en-US" sz="2800" dirty="0">
                <a:solidFill>
                  <a:schemeClr val="bg1"/>
                </a:solidFill>
              </a:rPr>
              <a:t> and </a:t>
            </a:r>
            <a:r>
              <a:rPr lang="en-US" sz="2800" b="1" dirty="0">
                <a:solidFill>
                  <a:schemeClr val="bg1"/>
                </a:solidFill>
              </a:rPr>
              <a:t>Training Opportunities Within Year</a:t>
            </a:r>
            <a:r>
              <a:rPr lang="en-US" sz="2800" dirty="0">
                <a:solidFill>
                  <a:schemeClr val="bg1"/>
                </a:solidFill>
              </a:rPr>
              <a:t> have a tiny </a:t>
            </a:r>
            <a:r>
              <a:rPr lang="en-US" sz="2800" b="1" dirty="0">
                <a:solidFill>
                  <a:schemeClr val="bg1"/>
                </a:solidFill>
              </a:rPr>
              <a:t>negative</a:t>
            </a:r>
            <a:r>
              <a:rPr lang="en-US" sz="2800" dirty="0">
                <a:solidFill>
                  <a:schemeClr val="bg1"/>
                </a:solidFill>
              </a:rPr>
              <a:t> correlation </a:t>
            </a:r>
          </a:p>
          <a:p>
            <a:pPr marL="799448" lvl="1" indent="-457200">
              <a:lnSpc>
                <a:spcPts val="4438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Work-Life Balance </a:t>
            </a:r>
            <a:r>
              <a:rPr lang="en-US" sz="2800" dirty="0">
                <a:solidFill>
                  <a:schemeClr val="bg1"/>
                </a:solidFill>
              </a:rPr>
              <a:t>seems to have almost </a:t>
            </a:r>
            <a:r>
              <a:rPr lang="en-US" sz="2800" b="1" dirty="0">
                <a:solidFill>
                  <a:schemeClr val="bg1"/>
                </a:solidFill>
              </a:rPr>
              <a:t>no impact</a:t>
            </a:r>
            <a:endParaRPr lang="en-US" sz="2800" dirty="0">
              <a:solidFill>
                <a:schemeClr val="bg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  <a:p>
            <a:pPr marL="342248" lvl="1" algn="l">
              <a:lnSpc>
                <a:spcPts val="4438"/>
              </a:lnSpc>
            </a:pPr>
            <a:endParaRPr lang="en-US" sz="317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607363"/>
            <a:ext cx="7867566" cy="3650937"/>
            <a:chOff x="0" y="0"/>
            <a:chExt cx="2072116" cy="9615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91734" y="1028700"/>
            <a:ext cx="7867566" cy="3650937"/>
            <a:chOff x="0" y="0"/>
            <a:chExt cx="2072116" cy="9615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5709230"/>
            <a:ext cx="7909113" cy="3444772"/>
            <a:chOff x="0" y="0"/>
            <a:chExt cx="1095725" cy="4772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95725" cy="477237"/>
            </a:xfrm>
            <a:custGeom>
              <a:avLst/>
              <a:gdLst/>
              <a:ahLst/>
              <a:cxnLst/>
              <a:rect l="l" t="t" r="r" b="b"/>
              <a:pathLst>
                <a:path w="1095725" h="477237">
                  <a:moveTo>
                    <a:pt x="18598" y="0"/>
                  </a:moveTo>
                  <a:lnTo>
                    <a:pt x="1077127" y="0"/>
                  </a:lnTo>
                  <a:cubicBezTo>
                    <a:pt x="1087399" y="0"/>
                    <a:pt x="1095725" y="8327"/>
                    <a:pt x="1095725" y="18598"/>
                  </a:cubicBezTo>
                  <a:lnTo>
                    <a:pt x="1095725" y="458639"/>
                  </a:lnTo>
                  <a:cubicBezTo>
                    <a:pt x="1095725" y="468911"/>
                    <a:pt x="1087399" y="477237"/>
                    <a:pt x="1077127" y="477237"/>
                  </a:cubicBezTo>
                  <a:lnTo>
                    <a:pt x="18598" y="477237"/>
                  </a:lnTo>
                  <a:cubicBezTo>
                    <a:pt x="8327" y="477237"/>
                    <a:pt x="0" y="468911"/>
                    <a:pt x="0" y="458639"/>
                  </a:cubicBezTo>
                  <a:lnTo>
                    <a:pt x="0" y="18598"/>
                  </a:lnTo>
                  <a:cubicBezTo>
                    <a:pt x="0" y="8327"/>
                    <a:pt x="8327" y="0"/>
                    <a:pt x="18598" y="0"/>
                  </a:cubicBezTo>
                  <a:close/>
                </a:path>
              </a:pathLst>
            </a:custGeom>
            <a:blipFill>
              <a:blip r:embed="rId2"/>
              <a:stretch>
                <a:fillRect t="-26484" b="-2648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481341" y="1131782"/>
            <a:ext cx="7688353" cy="3444772"/>
            <a:chOff x="0" y="0"/>
            <a:chExt cx="1065141" cy="4772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65141" cy="477237"/>
            </a:xfrm>
            <a:custGeom>
              <a:avLst/>
              <a:gdLst/>
              <a:ahLst/>
              <a:cxnLst/>
              <a:rect l="l" t="t" r="r" b="b"/>
              <a:pathLst>
                <a:path w="1065141" h="477237">
                  <a:moveTo>
                    <a:pt x="19132" y="0"/>
                  </a:moveTo>
                  <a:lnTo>
                    <a:pt x="1046009" y="0"/>
                  </a:lnTo>
                  <a:cubicBezTo>
                    <a:pt x="1056576" y="0"/>
                    <a:pt x="1065141" y="8566"/>
                    <a:pt x="1065141" y="19132"/>
                  </a:cubicBezTo>
                  <a:lnTo>
                    <a:pt x="1065141" y="458105"/>
                  </a:lnTo>
                  <a:cubicBezTo>
                    <a:pt x="1065141" y="468672"/>
                    <a:pt x="1056576" y="477237"/>
                    <a:pt x="1046009" y="477237"/>
                  </a:cubicBezTo>
                  <a:lnTo>
                    <a:pt x="19132" y="477237"/>
                  </a:lnTo>
                  <a:cubicBezTo>
                    <a:pt x="8566" y="477237"/>
                    <a:pt x="0" y="468672"/>
                    <a:pt x="0" y="458105"/>
                  </a:cubicBezTo>
                  <a:lnTo>
                    <a:pt x="0" y="19132"/>
                  </a:lnTo>
                  <a:cubicBezTo>
                    <a:pt x="0" y="8566"/>
                    <a:pt x="8566" y="0"/>
                    <a:pt x="19132" y="0"/>
                  </a:cubicBezTo>
                  <a:close/>
                </a:path>
              </a:pathLst>
            </a:custGeom>
            <a:blipFill>
              <a:blip r:embed="rId3"/>
              <a:stretch>
                <a:fillRect t="-21865" b="-2683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Freeform 12"/>
          <p:cNvSpPr/>
          <p:nvPr/>
        </p:nvSpPr>
        <p:spPr>
          <a:xfrm rot="5400000" flipH="1" flipV="1">
            <a:off x="15088076" y="7892722"/>
            <a:ext cx="2611028" cy="4114800"/>
          </a:xfrm>
          <a:custGeom>
            <a:avLst/>
            <a:gdLst/>
            <a:ahLst/>
            <a:cxnLst/>
            <a:rect l="l" t="t" r="r" b="b"/>
            <a:pathLst>
              <a:path w="2611028" h="4114800">
                <a:moveTo>
                  <a:pt x="261102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2611028" y="0"/>
                </a:lnTo>
                <a:lnTo>
                  <a:pt x="2611028" y="411480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5400000" flipH="1" flipV="1">
            <a:off x="-684279" y="-2296808"/>
            <a:ext cx="3163650" cy="4985694"/>
          </a:xfrm>
          <a:custGeom>
            <a:avLst/>
            <a:gdLst/>
            <a:ahLst/>
            <a:cxnLst/>
            <a:rect l="l" t="t" r="r" b="b"/>
            <a:pathLst>
              <a:path w="3163650" h="4985694">
                <a:moveTo>
                  <a:pt x="3163650" y="4985694"/>
                </a:moveTo>
                <a:lnTo>
                  <a:pt x="0" y="4985694"/>
                </a:lnTo>
                <a:lnTo>
                  <a:pt x="0" y="0"/>
                </a:lnTo>
                <a:lnTo>
                  <a:pt x="3163650" y="0"/>
                </a:lnTo>
                <a:lnTo>
                  <a:pt x="3163650" y="4985694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2362201" y="1112732"/>
            <a:ext cx="6444460" cy="833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537"/>
              </a:lnSpc>
            </a:pPr>
            <a:r>
              <a:rPr lang="en-US" sz="6472" b="1" spc="-343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Recommendation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949CEAB4-B9F5-4998-8C82-FDE0831F09D3}"/>
              </a:ext>
            </a:extLst>
          </p:cNvPr>
          <p:cNvSpPr txBox="1"/>
          <p:nvPr/>
        </p:nvSpPr>
        <p:spPr>
          <a:xfrm>
            <a:off x="897546" y="2577311"/>
            <a:ext cx="9528897" cy="2204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Encourage Self-Assessment Programs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Align Manager Expectations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Dig Deeper into Training Programs.</a:t>
            </a:r>
          </a:p>
          <a:p>
            <a:pPr marL="342248" lvl="1">
              <a:lnSpc>
                <a:spcPts val="4438"/>
              </a:lnSpc>
            </a:pPr>
            <a:endParaRPr lang="en-US" sz="320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10465" y="-297039"/>
            <a:ext cx="7166310" cy="9555339"/>
            <a:chOff x="0" y="0"/>
            <a:chExt cx="1887423" cy="25166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87423" cy="2516632"/>
            </a:xfrm>
            <a:custGeom>
              <a:avLst/>
              <a:gdLst/>
              <a:ahLst/>
              <a:cxnLst/>
              <a:rect l="l" t="t" r="r" b="b"/>
              <a:pathLst>
                <a:path w="1887423" h="2516632">
                  <a:moveTo>
                    <a:pt x="19446" y="0"/>
                  </a:moveTo>
                  <a:lnTo>
                    <a:pt x="1867978" y="0"/>
                  </a:lnTo>
                  <a:cubicBezTo>
                    <a:pt x="1878717" y="0"/>
                    <a:pt x="1887423" y="8706"/>
                    <a:pt x="1887423" y="19446"/>
                  </a:cubicBezTo>
                  <a:lnTo>
                    <a:pt x="1887423" y="2497187"/>
                  </a:lnTo>
                  <a:cubicBezTo>
                    <a:pt x="1887423" y="2502344"/>
                    <a:pt x="1885375" y="2507290"/>
                    <a:pt x="1881728" y="2510937"/>
                  </a:cubicBezTo>
                  <a:cubicBezTo>
                    <a:pt x="1878081" y="2514584"/>
                    <a:pt x="1873135" y="2516632"/>
                    <a:pt x="1867978" y="2516632"/>
                  </a:cubicBezTo>
                  <a:lnTo>
                    <a:pt x="19446" y="2516632"/>
                  </a:lnTo>
                  <a:cubicBezTo>
                    <a:pt x="14288" y="2516632"/>
                    <a:pt x="9342" y="2514584"/>
                    <a:pt x="5696" y="2510937"/>
                  </a:cubicBezTo>
                  <a:cubicBezTo>
                    <a:pt x="2049" y="2507290"/>
                    <a:pt x="0" y="2502344"/>
                    <a:pt x="0" y="2497187"/>
                  </a:cubicBezTo>
                  <a:lnTo>
                    <a:pt x="0" y="19446"/>
                  </a:lnTo>
                  <a:cubicBezTo>
                    <a:pt x="0" y="14288"/>
                    <a:pt x="2049" y="9342"/>
                    <a:pt x="5696" y="5696"/>
                  </a:cubicBezTo>
                  <a:cubicBezTo>
                    <a:pt x="9342" y="2049"/>
                    <a:pt x="14288" y="0"/>
                    <a:pt x="1944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887423" cy="26118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540379" y="-133467"/>
            <a:ext cx="6906481" cy="9246286"/>
            <a:chOff x="0" y="0"/>
            <a:chExt cx="956821" cy="128097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56821" cy="1280977"/>
            </a:xfrm>
            <a:custGeom>
              <a:avLst/>
              <a:gdLst/>
              <a:ahLst/>
              <a:cxnLst/>
              <a:rect l="l" t="t" r="r" b="b"/>
              <a:pathLst>
                <a:path w="956821" h="1280977">
                  <a:moveTo>
                    <a:pt x="21298" y="0"/>
                  </a:moveTo>
                  <a:lnTo>
                    <a:pt x="935523" y="0"/>
                  </a:lnTo>
                  <a:cubicBezTo>
                    <a:pt x="941172" y="0"/>
                    <a:pt x="946589" y="2244"/>
                    <a:pt x="950583" y="6238"/>
                  </a:cubicBezTo>
                  <a:cubicBezTo>
                    <a:pt x="954577" y="10232"/>
                    <a:pt x="956821" y="15650"/>
                    <a:pt x="956821" y="21298"/>
                  </a:cubicBezTo>
                  <a:lnTo>
                    <a:pt x="956821" y="1259679"/>
                  </a:lnTo>
                  <a:cubicBezTo>
                    <a:pt x="956821" y="1265327"/>
                    <a:pt x="954577" y="1270745"/>
                    <a:pt x="950583" y="1274739"/>
                  </a:cubicBezTo>
                  <a:cubicBezTo>
                    <a:pt x="946589" y="1278733"/>
                    <a:pt x="941172" y="1280977"/>
                    <a:pt x="935523" y="1280977"/>
                  </a:cubicBezTo>
                  <a:lnTo>
                    <a:pt x="21298" y="1280977"/>
                  </a:lnTo>
                  <a:cubicBezTo>
                    <a:pt x="15650" y="1280977"/>
                    <a:pt x="10232" y="1278733"/>
                    <a:pt x="6238" y="1274739"/>
                  </a:cubicBezTo>
                  <a:cubicBezTo>
                    <a:pt x="2244" y="1270745"/>
                    <a:pt x="0" y="1265327"/>
                    <a:pt x="0" y="1259679"/>
                  </a:cubicBezTo>
                  <a:lnTo>
                    <a:pt x="0" y="21298"/>
                  </a:lnTo>
                  <a:cubicBezTo>
                    <a:pt x="0" y="15650"/>
                    <a:pt x="2244" y="10232"/>
                    <a:pt x="6238" y="6238"/>
                  </a:cubicBezTo>
                  <a:cubicBezTo>
                    <a:pt x="10232" y="2244"/>
                    <a:pt x="15650" y="0"/>
                    <a:pt x="21298" y="0"/>
                  </a:cubicBezTo>
                  <a:close/>
                </a:path>
              </a:pathLst>
            </a:custGeom>
            <a:blipFill>
              <a:blip r:embed="rId2"/>
              <a:stretch>
                <a:fillRect l="-74904" r="-2603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 rot="-5400000" flipH="1" flipV="1">
            <a:off x="523738" y="8171560"/>
            <a:ext cx="2692028" cy="4242450"/>
          </a:xfrm>
          <a:custGeom>
            <a:avLst/>
            <a:gdLst/>
            <a:ahLst/>
            <a:cxnLst/>
            <a:rect l="l" t="t" r="r" b="b"/>
            <a:pathLst>
              <a:path w="2692028" h="4242450">
                <a:moveTo>
                  <a:pt x="2692028" y="4242450"/>
                </a:moveTo>
                <a:lnTo>
                  <a:pt x="0" y="4242450"/>
                </a:lnTo>
                <a:lnTo>
                  <a:pt x="0" y="0"/>
                </a:lnTo>
                <a:lnTo>
                  <a:pt x="2692028" y="0"/>
                </a:lnTo>
                <a:lnTo>
                  <a:pt x="2692028" y="424245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890C8E9E-7A67-4261-BAEC-24C43CBC059D}"/>
              </a:ext>
            </a:extLst>
          </p:cNvPr>
          <p:cNvSpPr txBox="1"/>
          <p:nvPr/>
        </p:nvSpPr>
        <p:spPr>
          <a:xfrm>
            <a:off x="509930" y="2451224"/>
            <a:ext cx="9528897" cy="5384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6598" lvl="1" indent="-514350">
              <a:lnSpc>
                <a:spcPts val="4438"/>
              </a:lnSpc>
              <a:buFont typeface="+mj-lt"/>
              <a:buAutoNum type="arabicPeriod" startAt="2"/>
            </a:pPr>
            <a:r>
              <a:rPr lang="en-US" sz="3170" dirty="0">
                <a:solidFill>
                  <a:srgbClr val="EDE9D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Which factors affect employee attrition? </a:t>
            </a:r>
          </a:p>
          <a:p>
            <a:pPr marL="971550" lvl="1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lphaUcPeriod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Salary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Employees who left the company ("Attrition = Yes") had significantly </a:t>
            </a:r>
            <a:r>
              <a:rPr lang="en-US" altLang="en-US" sz="2800" b="1" dirty="0">
                <a:solidFill>
                  <a:schemeClr val="bg1"/>
                </a:solidFill>
                <a:latin typeface="Arial" panose="020B0604020202020204" pitchFamily="34" charset="0"/>
              </a:rPr>
              <a:t>lower median salaries</a:t>
            </a: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Higher salary seems to be a </a:t>
            </a:r>
            <a:r>
              <a:rPr lang="en-US" altLang="en-US" sz="2800" b="1" dirty="0">
                <a:solidFill>
                  <a:schemeClr val="bg1"/>
                </a:solidFill>
                <a:latin typeface="Arial" panose="020B0604020202020204" pitchFamily="34" charset="0"/>
              </a:rPr>
              <a:t>retention factor</a:t>
            </a: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.</a:t>
            </a:r>
          </a:p>
          <a:p>
            <a:pPr marL="971550" lvl="1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lphaUcPeriod" startAt="2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Moderate and Long Distance from Home Had the Higher attrition rates among the Distance Category.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856598" lvl="1" indent="-514350">
              <a:lnSpc>
                <a:spcPts val="4438"/>
              </a:lnSpc>
              <a:buFont typeface="Arial" panose="020B0604020202020204" pitchFamily="34" charset="0"/>
              <a:buChar char="•"/>
            </a:pPr>
            <a:endParaRPr lang="en-US" sz="317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F5FAA26F-8CA9-4396-AF07-97DA5E1DA9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B5D2918E-D31E-46DC-8DDE-2572270AB826}"/>
              </a:ext>
            </a:extLst>
          </p:cNvPr>
          <p:cNvSpPr txBox="1"/>
          <p:nvPr/>
        </p:nvSpPr>
        <p:spPr>
          <a:xfrm>
            <a:off x="1028698" y="868632"/>
            <a:ext cx="8491363" cy="134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297"/>
              </a:lnSpc>
              <a:spcBef>
                <a:spcPct val="0"/>
              </a:spcBef>
            </a:pPr>
            <a:r>
              <a:rPr lang="en-US" sz="8800" b="1" spc="-592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416589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10465" y="-297039"/>
            <a:ext cx="7166310" cy="9555339"/>
            <a:chOff x="0" y="0"/>
            <a:chExt cx="1887423" cy="25166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87423" cy="2516632"/>
            </a:xfrm>
            <a:custGeom>
              <a:avLst/>
              <a:gdLst/>
              <a:ahLst/>
              <a:cxnLst/>
              <a:rect l="l" t="t" r="r" b="b"/>
              <a:pathLst>
                <a:path w="1887423" h="2516632">
                  <a:moveTo>
                    <a:pt x="19446" y="0"/>
                  </a:moveTo>
                  <a:lnTo>
                    <a:pt x="1867978" y="0"/>
                  </a:lnTo>
                  <a:cubicBezTo>
                    <a:pt x="1878717" y="0"/>
                    <a:pt x="1887423" y="8706"/>
                    <a:pt x="1887423" y="19446"/>
                  </a:cubicBezTo>
                  <a:lnTo>
                    <a:pt x="1887423" y="2497187"/>
                  </a:lnTo>
                  <a:cubicBezTo>
                    <a:pt x="1887423" y="2502344"/>
                    <a:pt x="1885375" y="2507290"/>
                    <a:pt x="1881728" y="2510937"/>
                  </a:cubicBezTo>
                  <a:cubicBezTo>
                    <a:pt x="1878081" y="2514584"/>
                    <a:pt x="1873135" y="2516632"/>
                    <a:pt x="1867978" y="2516632"/>
                  </a:cubicBezTo>
                  <a:lnTo>
                    <a:pt x="19446" y="2516632"/>
                  </a:lnTo>
                  <a:cubicBezTo>
                    <a:pt x="14288" y="2516632"/>
                    <a:pt x="9342" y="2514584"/>
                    <a:pt x="5696" y="2510937"/>
                  </a:cubicBezTo>
                  <a:cubicBezTo>
                    <a:pt x="2049" y="2507290"/>
                    <a:pt x="0" y="2502344"/>
                    <a:pt x="0" y="2497187"/>
                  </a:cubicBezTo>
                  <a:lnTo>
                    <a:pt x="0" y="19446"/>
                  </a:lnTo>
                  <a:cubicBezTo>
                    <a:pt x="0" y="14288"/>
                    <a:pt x="2049" y="9342"/>
                    <a:pt x="5696" y="5696"/>
                  </a:cubicBezTo>
                  <a:cubicBezTo>
                    <a:pt x="9342" y="2049"/>
                    <a:pt x="14288" y="0"/>
                    <a:pt x="1944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887423" cy="26118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540379" y="-133467"/>
            <a:ext cx="6906481" cy="9246286"/>
            <a:chOff x="0" y="0"/>
            <a:chExt cx="956821" cy="128097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56821" cy="1280977"/>
            </a:xfrm>
            <a:custGeom>
              <a:avLst/>
              <a:gdLst/>
              <a:ahLst/>
              <a:cxnLst/>
              <a:rect l="l" t="t" r="r" b="b"/>
              <a:pathLst>
                <a:path w="956821" h="1280977">
                  <a:moveTo>
                    <a:pt x="21298" y="0"/>
                  </a:moveTo>
                  <a:lnTo>
                    <a:pt x="935523" y="0"/>
                  </a:lnTo>
                  <a:cubicBezTo>
                    <a:pt x="941172" y="0"/>
                    <a:pt x="946589" y="2244"/>
                    <a:pt x="950583" y="6238"/>
                  </a:cubicBezTo>
                  <a:cubicBezTo>
                    <a:pt x="954577" y="10232"/>
                    <a:pt x="956821" y="15650"/>
                    <a:pt x="956821" y="21298"/>
                  </a:cubicBezTo>
                  <a:lnTo>
                    <a:pt x="956821" y="1259679"/>
                  </a:lnTo>
                  <a:cubicBezTo>
                    <a:pt x="956821" y="1265327"/>
                    <a:pt x="954577" y="1270745"/>
                    <a:pt x="950583" y="1274739"/>
                  </a:cubicBezTo>
                  <a:cubicBezTo>
                    <a:pt x="946589" y="1278733"/>
                    <a:pt x="941172" y="1280977"/>
                    <a:pt x="935523" y="1280977"/>
                  </a:cubicBezTo>
                  <a:lnTo>
                    <a:pt x="21298" y="1280977"/>
                  </a:lnTo>
                  <a:cubicBezTo>
                    <a:pt x="15650" y="1280977"/>
                    <a:pt x="10232" y="1278733"/>
                    <a:pt x="6238" y="1274739"/>
                  </a:cubicBezTo>
                  <a:cubicBezTo>
                    <a:pt x="2244" y="1270745"/>
                    <a:pt x="0" y="1265327"/>
                    <a:pt x="0" y="1259679"/>
                  </a:cubicBezTo>
                  <a:lnTo>
                    <a:pt x="0" y="21298"/>
                  </a:lnTo>
                  <a:cubicBezTo>
                    <a:pt x="0" y="15650"/>
                    <a:pt x="2244" y="10232"/>
                    <a:pt x="6238" y="6238"/>
                  </a:cubicBezTo>
                  <a:cubicBezTo>
                    <a:pt x="10232" y="2244"/>
                    <a:pt x="15650" y="0"/>
                    <a:pt x="21298" y="0"/>
                  </a:cubicBezTo>
                  <a:close/>
                </a:path>
              </a:pathLst>
            </a:custGeom>
            <a:blipFill>
              <a:blip r:embed="rId2"/>
              <a:stretch>
                <a:fillRect l="-74904" r="-2603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 rot="-5400000" flipH="1" flipV="1">
            <a:off x="523738" y="8171560"/>
            <a:ext cx="2692028" cy="4242450"/>
          </a:xfrm>
          <a:custGeom>
            <a:avLst/>
            <a:gdLst/>
            <a:ahLst/>
            <a:cxnLst/>
            <a:rect l="l" t="t" r="r" b="b"/>
            <a:pathLst>
              <a:path w="2692028" h="4242450">
                <a:moveTo>
                  <a:pt x="2692028" y="4242450"/>
                </a:moveTo>
                <a:lnTo>
                  <a:pt x="0" y="4242450"/>
                </a:lnTo>
                <a:lnTo>
                  <a:pt x="0" y="0"/>
                </a:lnTo>
                <a:lnTo>
                  <a:pt x="2692028" y="0"/>
                </a:lnTo>
                <a:lnTo>
                  <a:pt x="2692028" y="424245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890C8E9E-7A67-4261-BAEC-24C43CBC059D}"/>
              </a:ext>
            </a:extLst>
          </p:cNvPr>
          <p:cNvSpPr txBox="1"/>
          <p:nvPr/>
        </p:nvSpPr>
        <p:spPr>
          <a:xfrm>
            <a:off x="762000" y="952500"/>
            <a:ext cx="9528897" cy="63283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28700" lvl="1" indent="-5715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lphaUcPeriod" startAt="3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Overtime:</a:t>
            </a:r>
          </a:p>
          <a:p>
            <a:pPr marL="1028700" lvl="1" indent="-5715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Employees who worked overtime had more than double the attrition rate compared to those who didn’t.</a:t>
            </a:r>
          </a:p>
          <a:p>
            <a:pPr marL="1028700" lvl="1" indent="-5715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Overtime is a major stressor and attrition driver.</a:t>
            </a:r>
          </a:p>
          <a:p>
            <a:pPr marL="971550" lvl="1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lphaUcPeriod" startAt="4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Years at Company:</a:t>
            </a:r>
          </a:p>
          <a:p>
            <a:pPr marL="971550" lvl="1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Those who left had fewer years at the company (mostly under 3 years).</a:t>
            </a:r>
          </a:p>
          <a:p>
            <a:pPr marL="971550" lvl="1" indent="-5143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Early attrition is a concern, indicating possible onboarding or engagement issues.</a:t>
            </a:r>
          </a:p>
          <a:p>
            <a:pPr marL="856598" lvl="1" indent="-514350">
              <a:lnSpc>
                <a:spcPts val="4438"/>
              </a:lnSpc>
              <a:buFont typeface="Arial" panose="020B0604020202020204" pitchFamily="34" charset="0"/>
              <a:buChar char="•"/>
            </a:pPr>
            <a:endParaRPr lang="en-US" sz="317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F5FAA26F-8CA9-4396-AF07-97DA5E1DA9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7959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607363"/>
            <a:ext cx="7867566" cy="3650937"/>
            <a:chOff x="0" y="0"/>
            <a:chExt cx="2072116" cy="9615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91734" y="1028700"/>
            <a:ext cx="7867566" cy="3650937"/>
            <a:chOff x="0" y="0"/>
            <a:chExt cx="2072116" cy="9615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5709230"/>
            <a:ext cx="7909113" cy="3444772"/>
            <a:chOff x="0" y="0"/>
            <a:chExt cx="1095725" cy="4772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95725" cy="477237"/>
            </a:xfrm>
            <a:custGeom>
              <a:avLst/>
              <a:gdLst/>
              <a:ahLst/>
              <a:cxnLst/>
              <a:rect l="l" t="t" r="r" b="b"/>
              <a:pathLst>
                <a:path w="1095725" h="477237">
                  <a:moveTo>
                    <a:pt x="18598" y="0"/>
                  </a:moveTo>
                  <a:lnTo>
                    <a:pt x="1077127" y="0"/>
                  </a:lnTo>
                  <a:cubicBezTo>
                    <a:pt x="1087399" y="0"/>
                    <a:pt x="1095725" y="8327"/>
                    <a:pt x="1095725" y="18598"/>
                  </a:cubicBezTo>
                  <a:lnTo>
                    <a:pt x="1095725" y="458639"/>
                  </a:lnTo>
                  <a:cubicBezTo>
                    <a:pt x="1095725" y="468911"/>
                    <a:pt x="1087399" y="477237"/>
                    <a:pt x="1077127" y="477237"/>
                  </a:cubicBezTo>
                  <a:lnTo>
                    <a:pt x="18598" y="477237"/>
                  </a:lnTo>
                  <a:cubicBezTo>
                    <a:pt x="8327" y="477237"/>
                    <a:pt x="0" y="468911"/>
                    <a:pt x="0" y="458639"/>
                  </a:cubicBezTo>
                  <a:lnTo>
                    <a:pt x="0" y="18598"/>
                  </a:lnTo>
                  <a:cubicBezTo>
                    <a:pt x="0" y="8327"/>
                    <a:pt x="8327" y="0"/>
                    <a:pt x="18598" y="0"/>
                  </a:cubicBezTo>
                  <a:close/>
                </a:path>
              </a:pathLst>
            </a:custGeom>
            <a:blipFill>
              <a:blip r:embed="rId2"/>
              <a:stretch>
                <a:fillRect t="-26484" b="-2648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481341" y="1131782"/>
            <a:ext cx="7688353" cy="3444772"/>
            <a:chOff x="0" y="0"/>
            <a:chExt cx="1065141" cy="4772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65141" cy="477237"/>
            </a:xfrm>
            <a:custGeom>
              <a:avLst/>
              <a:gdLst/>
              <a:ahLst/>
              <a:cxnLst/>
              <a:rect l="l" t="t" r="r" b="b"/>
              <a:pathLst>
                <a:path w="1065141" h="477237">
                  <a:moveTo>
                    <a:pt x="19132" y="0"/>
                  </a:moveTo>
                  <a:lnTo>
                    <a:pt x="1046009" y="0"/>
                  </a:lnTo>
                  <a:cubicBezTo>
                    <a:pt x="1056576" y="0"/>
                    <a:pt x="1065141" y="8566"/>
                    <a:pt x="1065141" y="19132"/>
                  </a:cubicBezTo>
                  <a:lnTo>
                    <a:pt x="1065141" y="458105"/>
                  </a:lnTo>
                  <a:cubicBezTo>
                    <a:pt x="1065141" y="468672"/>
                    <a:pt x="1056576" y="477237"/>
                    <a:pt x="1046009" y="477237"/>
                  </a:cubicBezTo>
                  <a:lnTo>
                    <a:pt x="19132" y="477237"/>
                  </a:lnTo>
                  <a:cubicBezTo>
                    <a:pt x="8566" y="477237"/>
                    <a:pt x="0" y="468672"/>
                    <a:pt x="0" y="458105"/>
                  </a:cubicBezTo>
                  <a:lnTo>
                    <a:pt x="0" y="19132"/>
                  </a:lnTo>
                  <a:cubicBezTo>
                    <a:pt x="0" y="8566"/>
                    <a:pt x="8566" y="0"/>
                    <a:pt x="19132" y="0"/>
                  </a:cubicBezTo>
                  <a:close/>
                </a:path>
              </a:pathLst>
            </a:custGeom>
            <a:blipFill>
              <a:blip r:embed="rId3"/>
              <a:stretch>
                <a:fillRect t="-21865" b="-2683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Freeform 12"/>
          <p:cNvSpPr/>
          <p:nvPr/>
        </p:nvSpPr>
        <p:spPr>
          <a:xfrm rot="5400000" flipH="1" flipV="1">
            <a:off x="15088076" y="7892722"/>
            <a:ext cx="2611028" cy="4114800"/>
          </a:xfrm>
          <a:custGeom>
            <a:avLst/>
            <a:gdLst/>
            <a:ahLst/>
            <a:cxnLst/>
            <a:rect l="l" t="t" r="r" b="b"/>
            <a:pathLst>
              <a:path w="2611028" h="4114800">
                <a:moveTo>
                  <a:pt x="261102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2611028" y="0"/>
                </a:lnTo>
                <a:lnTo>
                  <a:pt x="2611028" y="411480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5400000" flipH="1" flipV="1">
            <a:off x="-684279" y="-2296808"/>
            <a:ext cx="3163650" cy="4985694"/>
          </a:xfrm>
          <a:custGeom>
            <a:avLst/>
            <a:gdLst/>
            <a:ahLst/>
            <a:cxnLst/>
            <a:rect l="l" t="t" r="r" b="b"/>
            <a:pathLst>
              <a:path w="3163650" h="4985694">
                <a:moveTo>
                  <a:pt x="3163650" y="4985694"/>
                </a:moveTo>
                <a:lnTo>
                  <a:pt x="0" y="4985694"/>
                </a:lnTo>
                <a:lnTo>
                  <a:pt x="0" y="0"/>
                </a:lnTo>
                <a:lnTo>
                  <a:pt x="3163650" y="0"/>
                </a:lnTo>
                <a:lnTo>
                  <a:pt x="3163650" y="4985694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2667000" y="1112732"/>
            <a:ext cx="6635127" cy="833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537"/>
              </a:lnSpc>
            </a:pPr>
            <a:r>
              <a:rPr lang="en-US" sz="6472" b="1" spc="-343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Recommendation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949CEAB4-B9F5-4998-8C82-FDE0831F09D3}"/>
              </a:ext>
            </a:extLst>
          </p:cNvPr>
          <p:cNvSpPr txBox="1"/>
          <p:nvPr/>
        </p:nvSpPr>
        <p:spPr>
          <a:xfrm>
            <a:off x="218807" y="1800257"/>
            <a:ext cx="9528897" cy="27885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248" lvl="1">
              <a:lnSpc>
                <a:spcPts val="4438"/>
              </a:lnSpc>
            </a:pPr>
            <a:endParaRPr lang="en-US" sz="2800" dirty="0">
              <a:solidFill>
                <a:schemeClr val="bg1"/>
              </a:solidFill>
            </a:endParaRP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adjust salaries for roles with high attrition.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Reduce Overtime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Focus on employee integration and satisfaction within the first 2–3 years.</a:t>
            </a:r>
          </a:p>
        </p:txBody>
      </p:sp>
    </p:spTree>
    <p:extLst>
      <p:ext uri="{BB962C8B-B14F-4D97-AF65-F5344CB8AC3E}">
        <p14:creationId xmlns:p14="http://schemas.microsoft.com/office/powerpoint/2010/main" val="3227230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10465" y="-297039"/>
            <a:ext cx="7166310" cy="9555339"/>
            <a:chOff x="0" y="0"/>
            <a:chExt cx="1887423" cy="25166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87423" cy="2516632"/>
            </a:xfrm>
            <a:custGeom>
              <a:avLst/>
              <a:gdLst/>
              <a:ahLst/>
              <a:cxnLst/>
              <a:rect l="l" t="t" r="r" b="b"/>
              <a:pathLst>
                <a:path w="1887423" h="2516632">
                  <a:moveTo>
                    <a:pt x="19446" y="0"/>
                  </a:moveTo>
                  <a:lnTo>
                    <a:pt x="1867978" y="0"/>
                  </a:lnTo>
                  <a:cubicBezTo>
                    <a:pt x="1878717" y="0"/>
                    <a:pt x="1887423" y="8706"/>
                    <a:pt x="1887423" y="19446"/>
                  </a:cubicBezTo>
                  <a:lnTo>
                    <a:pt x="1887423" y="2497187"/>
                  </a:lnTo>
                  <a:cubicBezTo>
                    <a:pt x="1887423" y="2502344"/>
                    <a:pt x="1885375" y="2507290"/>
                    <a:pt x="1881728" y="2510937"/>
                  </a:cubicBezTo>
                  <a:cubicBezTo>
                    <a:pt x="1878081" y="2514584"/>
                    <a:pt x="1873135" y="2516632"/>
                    <a:pt x="1867978" y="2516632"/>
                  </a:cubicBezTo>
                  <a:lnTo>
                    <a:pt x="19446" y="2516632"/>
                  </a:lnTo>
                  <a:cubicBezTo>
                    <a:pt x="14288" y="2516632"/>
                    <a:pt x="9342" y="2514584"/>
                    <a:pt x="5696" y="2510937"/>
                  </a:cubicBezTo>
                  <a:cubicBezTo>
                    <a:pt x="2049" y="2507290"/>
                    <a:pt x="0" y="2502344"/>
                    <a:pt x="0" y="2497187"/>
                  </a:cubicBezTo>
                  <a:lnTo>
                    <a:pt x="0" y="19446"/>
                  </a:lnTo>
                  <a:cubicBezTo>
                    <a:pt x="0" y="14288"/>
                    <a:pt x="2049" y="9342"/>
                    <a:pt x="5696" y="5696"/>
                  </a:cubicBezTo>
                  <a:cubicBezTo>
                    <a:pt x="9342" y="2049"/>
                    <a:pt x="14288" y="0"/>
                    <a:pt x="1944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887423" cy="26118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540379" y="-133467"/>
            <a:ext cx="6906481" cy="9246286"/>
            <a:chOff x="0" y="0"/>
            <a:chExt cx="956821" cy="128097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56821" cy="1280977"/>
            </a:xfrm>
            <a:custGeom>
              <a:avLst/>
              <a:gdLst/>
              <a:ahLst/>
              <a:cxnLst/>
              <a:rect l="l" t="t" r="r" b="b"/>
              <a:pathLst>
                <a:path w="956821" h="1280977">
                  <a:moveTo>
                    <a:pt x="21298" y="0"/>
                  </a:moveTo>
                  <a:lnTo>
                    <a:pt x="935523" y="0"/>
                  </a:lnTo>
                  <a:cubicBezTo>
                    <a:pt x="941172" y="0"/>
                    <a:pt x="946589" y="2244"/>
                    <a:pt x="950583" y="6238"/>
                  </a:cubicBezTo>
                  <a:cubicBezTo>
                    <a:pt x="954577" y="10232"/>
                    <a:pt x="956821" y="15650"/>
                    <a:pt x="956821" y="21298"/>
                  </a:cubicBezTo>
                  <a:lnTo>
                    <a:pt x="956821" y="1259679"/>
                  </a:lnTo>
                  <a:cubicBezTo>
                    <a:pt x="956821" y="1265327"/>
                    <a:pt x="954577" y="1270745"/>
                    <a:pt x="950583" y="1274739"/>
                  </a:cubicBezTo>
                  <a:cubicBezTo>
                    <a:pt x="946589" y="1278733"/>
                    <a:pt x="941172" y="1280977"/>
                    <a:pt x="935523" y="1280977"/>
                  </a:cubicBezTo>
                  <a:lnTo>
                    <a:pt x="21298" y="1280977"/>
                  </a:lnTo>
                  <a:cubicBezTo>
                    <a:pt x="15650" y="1280977"/>
                    <a:pt x="10232" y="1278733"/>
                    <a:pt x="6238" y="1274739"/>
                  </a:cubicBezTo>
                  <a:cubicBezTo>
                    <a:pt x="2244" y="1270745"/>
                    <a:pt x="0" y="1265327"/>
                    <a:pt x="0" y="1259679"/>
                  </a:cubicBezTo>
                  <a:lnTo>
                    <a:pt x="0" y="21298"/>
                  </a:lnTo>
                  <a:cubicBezTo>
                    <a:pt x="0" y="15650"/>
                    <a:pt x="2244" y="10232"/>
                    <a:pt x="6238" y="6238"/>
                  </a:cubicBezTo>
                  <a:cubicBezTo>
                    <a:pt x="10232" y="2244"/>
                    <a:pt x="15650" y="0"/>
                    <a:pt x="21298" y="0"/>
                  </a:cubicBezTo>
                  <a:close/>
                </a:path>
              </a:pathLst>
            </a:custGeom>
            <a:blipFill>
              <a:blip r:embed="rId2"/>
              <a:stretch>
                <a:fillRect l="-74904" r="-2603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 rot="-5400000" flipH="1" flipV="1">
            <a:off x="523738" y="8171560"/>
            <a:ext cx="2692028" cy="4242450"/>
          </a:xfrm>
          <a:custGeom>
            <a:avLst/>
            <a:gdLst/>
            <a:ahLst/>
            <a:cxnLst/>
            <a:rect l="l" t="t" r="r" b="b"/>
            <a:pathLst>
              <a:path w="2692028" h="4242450">
                <a:moveTo>
                  <a:pt x="2692028" y="4242450"/>
                </a:moveTo>
                <a:lnTo>
                  <a:pt x="0" y="4242450"/>
                </a:lnTo>
                <a:lnTo>
                  <a:pt x="0" y="0"/>
                </a:lnTo>
                <a:lnTo>
                  <a:pt x="2692028" y="0"/>
                </a:lnTo>
                <a:lnTo>
                  <a:pt x="2692028" y="424245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890C8E9E-7A67-4261-BAEC-24C43CBC059D}"/>
              </a:ext>
            </a:extLst>
          </p:cNvPr>
          <p:cNvSpPr txBox="1"/>
          <p:nvPr/>
        </p:nvSpPr>
        <p:spPr>
          <a:xfrm>
            <a:off x="609600" y="1846297"/>
            <a:ext cx="10005668" cy="80005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6598" lvl="1" indent="-514350">
              <a:lnSpc>
                <a:spcPts val="4438"/>
              </a:lnSpc>
              <a:buFont typeface="+mj-lt"/>
              <a:buAutoNum type="arabicPeriod" startAt="3"/>
            </a:pPr>
            <a:r>
              <a:rPr lang="en-US" sz="3200" dirty="0">
                <a:solidFill>
                  <a:srgbClr val="EDE9D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  <a:sym typeface="Helvetica World Bold"/>
              </a:rPr>
              <a:t>How satisfied are employees overall, and which departments are most or least satisfied?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/>
                </a:solidFill>
              </a:rPr>
              <a:t>Top Satisfaction Among Leavers:</a:t>
            </a:r>
            <a:endParaRPr lang="en-US" sz="2000" dirty="0">
              <a:solidFill>
                <a:schemeClr val="bg1"/>
              </a:solidFill>
            </a:endParaRPr>
          </a:p>
          <a:p>
            <a:pPr marL="800100" lvl="1" indent="-342900">
              <a:buFont typeface="+mj-lt"/>
              <a:buAutoNum type="alphaUcPeriod"/>
            </a:pPr>
            <a:r>
              <a:rPr lang="en-US" sz="2000" dirty="0">
                <a:solidFill>
                  <a:schemeClr val="bg1"/>
                </a:solidFill>
              </a:rPr>
              <a:t>Employees in the </a:t>
            </a:r>
            <a:r>
              <a:rPr lang="en-US" sz="2000" b="1" dirty="0">
                <a:solidFill>
                  <a:schemeClr val="bg1"/>
                </a:solidFill>
              </a:rPr>
              <a:t>Human Resources department</a:t>
            </a:r>
            <a:r>
              <a:rPr lang="en-US" sz="2000" dirty="0">
                <a:solidFill>
                  <a:schemeClr val="bg1"/>
                </a:solidFill>
              </a:rPr>
              <a:t>, specifically those in the </a:t>
            </a:r>
            <a:r>
              <a:rPr lang="en-US" sz="2000" b="1" dirty="0">
                <a:solidFill>
                  <a:schemeClr val="bg1"/>
                </a:solidFill>
              </a:rPr>
              <a:t>Recruiter role</a:t>
            </a:r>
            <a:r>
              <a:rPr lang="en-US" sz="2000" dirty="0">
                <a:solidFill>
                  <a:schemeClr val="bg1"/>
                </a:solidFill>
              </a:rPr>
              <a:t>, who eventually </a:t>
            </a:r>
            <a:r>
              <a:rPr lang="en-US" sz="2000" b="1" dirty="0">
                <a:solidFill>
                  <a:schemeClr val="bg1"/>
                </a:solidFill>
              </a:rPr>
              <a:t>left the organization</a:t>
            </a:r>
            <a:r>
              <a:rPr lang="en-US" sz="2000" dirty="0">
                <a:solidFill>
                  <a:schemeClr val="bg1"/>
                </a:solidFill>
              </a:rPr>
              <a:t>, reported the </a:t>
            </a:r>
            <a:r>
              <a:rPr lang="en-US" sz="2000" b="1" dirty="0">
                <a:solidFill>
                  <a:schemeClr val="bg1"/>
                </a:solidFill>
              </a:rPr>
              <a:t>highest satisfaction</a:t>
            </a:r>
            <a:r>
              <a:rPr lang="en-US" sz="2000" dirty="0">
                <a:solidFill>
                  <a:schemeClr val="bg1"/>
                </a:solidFill>
              </a:rPr>
              <a:t> levels across several dimensions.</a:t>
            </a:r>
          </a:p>
          <a:p>
            <a:pPr marL="800100" lvl="1" indent="-342900">
              <a:buFont typeface="+mj-lt"/>
              <a:buAutoNum type="alphaUcPeriod"/>
            </a:pPr>
            <a:r>
              <a:rPr lang="en-US" sz="2000" b="1" dirty="0">
                <a:solidFill>
                  <a:schemeClr val="bg1"/>
                </a:solidFill>
              </a:rPr>
              <a:t>Lowest Satisfaction Among Leavers: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Employees in the </a:t>
            </a:r>
            <a:r>
              <a:rPr lang="en-US" sz="2000" b="1" dirty="0">
                <a:solidFill>
                  <a:schemeClr val="bg1"/>
                </a:solidFill>
              </a:rPr>
              <a:t>Technology department</a:t>
            </a:r>
            <a:r>
              <a:rPr lang="en-US" sz="2000" dirty="0">
                <a:solidFill>
                  <a:schemeClr val="bg1"/>
                </a:solidFill>
              </a:rPr>
              <a:t> working as </a:t>
            </a:r>
            <a:r>
              <a:rPr lang="en-US" sz="2000" b="1" dirty="0">
                <a:solidFill>
                  <a:schemeClr val="bg1"/>
                </a:solidFill>
              </a:rPr>
              <a:t>Data Scientists</a:t>
            </a:r>
            <a:r>
              <a:rPr lang="en-US" sz="2000" dirty="0">
                <a:solidFill>
                  <a:schemeClr val="bg1"/>
                </a:solidFill>
              </a:rPr>
              <a:t>, who </a:t>
            </a:r>
            <a:r>
              <a:rPr lang="en-US" sz="2000" b="1" dirty="0">
                <a:solidFill>
                  <a:schemeClr val="bg1"/>
                </a:solidFill>
              </a:rPr>
              <a:t>left the company</a:t>
            </a:r>
            <a:r>
              <a:rPr lang="en-US" sz="2000" dirty="0">
                <a:solidFill>
                  <a:schemeClr val="bg1"/>
                </a:solidFill>
              </a:rPr>
              <a:t>, reported the </a:t>
            </a:r>
            <a:r>
              <a:rPr lang="en-US" sz="2000" b="1" dirty="0">
                <a:solidFill>
                  <a:schemeClr val="bg1"/>
                </a:solidFill>
              </a:rPr>
              <a:t>lowest satisfaction</a:t>
            </a:r>
            <a:r>
              <a:rPr lang="en-US" sz="2000" dirty="0">
                <a:solidFill>
                  <a:schemeClr val="bg1"/>
                </a:solidFill>
              </a:rPr>
              <a:t> levels.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 startAt="2"/>
            </a:pPr>
            <a:r>
              <a:rPr lang="en-US" sz="2000" b="1" dirty="0">
                <a:solidFill>
                  <a:schemeClr val="bg1"/>
                </a:solidFill>
              </a:rPr>
              <a:t>Lowest Satisfaction Among Current Employees:</a:t>
            </a:r>
            <a:endParaRPr lang="en-US" sz="2000" dirty="0">
              <a:solidFill>
                <a:schemeClr val="bg1"/>
              </a:solidFill>
            </a:endParaRPr>
          </a:p>
          <a:p>
            <a:pPr marL="800100" lvl="1" indent="-342900">
              <a:buFont typeface="+mj-lt"/>
              <a:buAutoNum type="alphaUcPeriod"/>
            </a:pPr>
            <a:r>
              <a:rPr lang="en-US" sz="2000" dirty="0">
                <a:solidFill>
                  <a:schemeClr val="bg1"/>
                </a:solidFill>
              </a:rPr>
              <a:t>Among those still employed, </a:t>
            </a:r>
            <a:r>
              <a:rPr lang="en-US" sz="2000" b="1" dirty="0">
                <a:solidFill>
                  <a:schemeClr val="bg1"/>
                </a:solidFill>
              </a:rPr>
              <a:t>HR Executives</a:t>
            </a:r>
            <a:r>
              <a:rPr lang="en-US" sz="2000" dirty="0">
                <a:solidFill>
                  <a:schemeClr val="bg1"/>
                </a:solidFill>
              </a:rPr>
              <a:t> in the </a:t>
            </a:r>
            <a:r>
              <a:rPr lang="en-US" sz="2000" b="1" dirty="0">
                <a:solidFill>
                  <a:schemeClr val="bg1"/>
                </a:solidFill>
              </a:rPr>
              <a:t>Human Resources department</a:t>
            </a:r>
            <a:r>
              <a:rPr lang="en-US" sz="2000" dirty="0">
                <a:solidFill>
                  <a:schemeClr val="bg1"/>
                </a:solidFill>
              </a:rPr>
              <a:t> show the </a:t>
            </a:r>
            <a:r>
              <a:rPr lang="en-US" sz="2000" b="1" dirty="0">
                <a:solidFill>
                  <a:schemeClr val="bg1"/>
                </a:solidFill>
              </a:rPr>
              <a:t>lowest satisfaction scores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lvl="1"/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b="1" dirty="0">
                <a:solidFill>
                  <a:schemeClr val="bg1"/>
                </a:solidFill>
              </a:rPr>
              <a:t>Satisfaction Interrelationships: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b="1" dirty="0">
                <a:solidFill>
                  <a:schemeClr val="bg1"/>
                </a:solidFill>
              </a:rPr>
              <a:t>Environment Satisfaction</a:t>
            </a:r>
            <a:r>
              <a:rPr lang="en-US" sz="2000" dirty="0">
                <a:solidFill>
                  <a:schemeClr val="bg1"/>
                </a:solidFill>
              </a:rPr>
              <a:t> showed a </a:t>
            </a:r>
            <a:r>
              <a:rPr lang="en-US" sz="2000" b="1" dirty="0">
                <a:solidFill>
                  <a:schemeClr val="bg1"/>
                </a:solidFill>
              </a:rPr>
              <a:t>strong positive correlation</a:t>
            </a:r>
            <a:r>
              <a:rPr lang="en-US" sz="2000" dirty="0">
                <a:solidFill>
                  <a:schemeClr val="bg1"/>
                </a:solidFill>
              </a:rPr>
              <a:t> with:</a:t>
            </a:r>
          </a:p>
          <a:p>
            <a:pPr lvl="2"/>
            <a:r>
              <a:rPr lang="en-US" sz="2000" b="1" dirty="0">
                <a:solidFill>
                  <a:schemeClr val="bg1"/>
                </a:solidFill>
              </a:rPr>
              <a:t>Job Satisfaction</a:t>
            </a:r>
            <a:endParaRPr lang="en-US" sz="2000" dirty="0">
              <a:solidFill>
                <a:schemeClr val="bg1"/>
              </a:solidFill>
            </a:endParaRPr>
          </a:p>
          <a:p>
            <a:pPr lvl="2"/>
            <a:r>
              <a:rPr lang="en-US" sz="2000" b="1" dirty="0">
                <a:solidFill>
                  <a:schemeClr val="bg1"/>
                </a:solidFill>
              </a:rPr>
              <a:t>Relationship Satisfaction</a:t>
            </a:r>
            <a:endParaRPr lang="en-US" sz="2000" dirty="0">
              <a:solidFill>
                <a:schemeClr val="bg1"/>
              </a:solidFill>
            </a:endParaRPr>
          </a:p>
          <a:p>
            <a:pPr lvl="2"/>
            <a:r>
              <a:rPr lang="en-US" sz="2000" b="1" dirty="0">
                <a:solidFill>
                  <a:schemeClr val="bg1"/>
                </a:solidFill>
              </a:rPr>
              <a:t>Work-Life Balance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b="1" dirty="0">
                <a:solidFill>
                  <a:schemeClr val="bg1"/>
                </a:solidFill>
              </a:rPr>
              <a:t>Insight:</a:t>
            </a:r>
            <a:r>
              <a:rPr lang="en-US" sz="2000" dirty="0">
                <a:solidFill>
                  <a:schemeClr val="bg1"/>
                </a:solidFill>
              </a:rPr>
              <a:t> The workplace environment plays a central role in shaping overall employee experience. Improvements here tend to boost multiple aspects of job satisfaction.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Helvetica World Bold" panose="020B0604020202020204" charset="-128"/>
              <a:ea typeface="Helvetica World Bold" panose="020B0604020202020204" charset="-128"/>
              <a:cs typeface="Helvetica World Bold" panose="020B0604020202020204" charset="-128"/>
            </a:endParaRP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EDE9D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F5FAA26F-8CA9-4396-AF07-97DA5E1DA9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B5D2918E-D31E-46DC-8DDE-2572270AB826}"/>
              </a:ext>
            </a:extLst>
          </p:cNvPr>
          <p:cNvSpPr txBox="1"/>
          <p:nvPr/>
        </p:nvSpPr>
        <p:spPr>
          <a:xfrm>
            <a:off x="990600" y="495300"/>
            <a:ext cx="8491363" cy="134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297"/>
              </a:lnSpc>
              <a:spcBef>
                <a:spcPct val="0"/>
              </a:spcBef>
            </a:pPr>
            <a:r>
              <a:rPr lang="en-US" sz="8800" b="1" spc="-592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33162174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607363"/>
            <a:ext cx="7867566" cy="3650937"/>
            <a:chOff x="0" y="0"/>
            <a:chExt cx="2072116" cy="9615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747704" y="1345992"/>
            <a:ext cx="7511596" cy="3333645"/>
            <a:chOff x="0" y="0"/>
            <a:chExt cx="2072116" cy="9615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5709230"/>
            <a:ext cx="7909113" cy="3444772"/>
            <a:chOff x="0" y="0"/>
            <a:chExt cx="1095725" cy="4772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95725" cy="477237"/>
            </a:xfrm>
            <a:custGeom>
              <a:avLst/>
              <a:gdLst/>
              <a:ahLst/>
              <a:cxnLst/>
              <a:rect l="l" t="t" r="r" b="b"/>
              <a:pathLst>
                <a:path w="1095725" h="477237">
                  <a:moveTo>
                    <a:pt x="18598" y="0"/>
                  </a:moveTo>
                  <a:lnTo>
                    <a:pt x="1077127" y="0"/>
                  </a:lnTo>
                  <a:cubicBezTo>
                    <a:pt x="1087399" y="0"/>
                    <a:pt x="1095725" y="8327"/>
                    <a:pt x="1095725" y="18598"/>
                  </a:cubicBezTo>
                  <a:lnTo>
                    <a:pt x="1095725" y="458639"/>
                  </a:lnTo>
                  <a:cubicBezTo>
                    <a:pt x="1095725" y="468911"/>
                    <a:pt x="1087399" y="477237"/>
                    <a:pt x="1077127" y="477237"/>
                  </a:cubicBezTo>
                  <a:lnTo>
                    <a:pt x="18598" y="477237"/>
                  </a:lnTo>
                  <a:cubicBezTo>
                    <a:pt x="8327" y="477237"/>
                    <a:pt x="0" y="468911"/>
                    <a:pt x="0" y="458639"/>
                  </a:cubicBezTo>
                  <a:lnTo>
                    <a:pt x="0" y="18598"/>
                  </a:lnTo>
                  <a:cubicBezTo>
                    <a:pt x="0" y="8327"/>
                    <a:pt x="8327" y="0"/>
                    <a:pt x="18598" y="0"/>
                  </a:cubicBezTo>
                  <a:close/>
                </a:path>
              </a:pathLst>
            </a:custGeom>
            <a:blipFill>
              <a:blip r:embed="rId2"/>
              <a:stretch>
                <a:fillRect t="-26484" b="-2648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747704" y="1131782"/>
            <a:ext cx="7693217" cy="3444772"/>
            <a:chOff x="0" y="0"/>
            <a:chExt cx="1065141" cy="4772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65141" cy="477237"/>
            </a:xfrm>
            <a:custGeom>
              <a:avLst/>
              <a:gdLst/>
              <a:ahLst/>
              <a:cxnLst/>
              <a:rect l="l" t="t" r="r" b="b"/>
              <a:pathLst>
                <a:path w="1065141" h="477237">
                  <a:moveTo>
                    <a:pt x="19132" y="0"/>
                  </a:moveTo>
                  <a:lnTo>
                    <a:pt x="1046009" y="0"/>
                  </a:lnTo>
                  <a:cubicBezTo>
                    <a:pt x="1056576" y="0"/>
                    <a:pt x="1065141" y="8566"/>
                    <a:pt x="1065141" y="19132"/>
                  </a:cubicBezTo>
                  <a:lnTo>
                    <a:pt x="1065141" y="458105"/>
                  </a:lnTo>
                  <a:cubicBezTo>
                    <a:pt x="1065141" y="468672"/>
                    <a:pt x="1056576" y="477237"/>
                    <a:pt x="1046009" y="477237"/>
                  </a:cubicBezTo>
                  <a:lnTo>
                    <a:pt x="19132" y="477237"/>
                  </a:lnTo>
                  <a:cubicBezTo>
                    <a:pt x="8566" y="477237"/>
                    <a:pt x="0" y="468672"/>
                    <a:pt x="0" y="458105"/>
                  </a:cubicBezTo>
                  <a:lnTo>
                    <a:pt x="0" y="19132"/>
                  </a:lnTo>
                  <a:cubicBezTo>
                    <a:pt x="0" y="8566"/>
                    <a:pt x="8566" y="0"/>
                    <a:pt x="19132" y="0"/>
                  </a:cubicBezTo>
                  <a:close/>
                </a:path>
              </a:pathLst>
            </a:custGeom>
            <a:blipFill>
              <a:blip r:embed="rId3"/>
              <a:stretch>
                <a:fillRect t="-21865" b="-2683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Freeform 12"/>
          <p:cNvSpPr/>
          <p:nvPr/>
        </p:nvSpPr>
        <p:spPr>
          <a:xfrm rot="5400000" flipH="1" flipV="1">
            <a:off x="15088076" y="7892722"/>
            <a:ext cx="2611028" cy="4114800"/>
          </a:xfrm>
          <a:custGeom>
            <a:avLst/>
            <a:gdLst/>
            <a:ahLst/>
            <a:cxnLst/>
            <a:rect l="l" t="t" r="r" b="b"/>
            <a:pathLst>
              <a:path w="2611028" h="4114800">
                <a:moveTo>
                  <a:pt x="261102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2611028" y="0"/>
                </a:lnTo>
                <a:lnTo>
                  <a:pt x="2611028" y="411480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5400000" flipH="1" flipV="1">
            <a:off x="-684279" y="-2296808"/>
            <a:ext cx="3163650" cy="4985694"/>
          </a:xfrm>
          <a:custGeom>
            <a:avLst/>
            <a:gdLst/>
            <a:ahLst/>
            <a:cxnLst/>
            <a:rect l="l" t="t" r="r" b="b"/>
            <a:pathLst>
              <a:path w="3163650" h="4985694">
                <a:moveTo>
                  <a:pt x="3163650" y="4985694"/>
                </a:moveTo>
                <a:lnTo>
                  <a:pt x="0" y="4985694"/>
                </a:lnTo>
                <a:lnTo>
                  <a:pt x="0" y="0"/>
                </a:lnTo>
                <a:lnTo>
                  <a:pt x="3163650" y="0"/>
                </a:lnTo>
                <a:lnTo>
                  <a:pt x="3163650" y="4985694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2514601" y="1112732"/>
            <a:ext cx="6292060" cy="833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537"/>
              </a:lnSpc>
            </a:pPr>
            <a:r>
              <a:rPr lang="en-US" sz="6472" b="1" spc="-343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Recommendation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949CEAB4-B9F5-4998-8C82-FDE0831F09D3}"/>
              </a:ext>
            </a:extLst>
          </p:cNvPr>
          <p:cNvSpPr txBox="1"/>
          <p:nvPr/>
        </p:nvSpPr>
        <p:spPr>
          <a:xfrm>
            <a:off x="218807" y="1800257"/>
            <a:ext cx="9528897" cy="3352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248" lvl="1">
              <a:lnSpc>
                <a:spcPts val="4438"/>
              </a:lnSpc>
            </a:pPr>
            <a:endParaRPr lang="en-US" sz="2800" dirty="0">
              <a:solidFill>
                <a:schemeClr val="bg1"/>
              </a:solidFill>
            </a:endParaRP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Conduct </a:t>
            </a:r>
            <a:r>
              <a:rPr lang="en-US" sz="3200" b="1" dirty="0">
                <a:solidFill>
                  <a:schemeClr val="bg1"/>
                </a:solidFill>
              </a:rPr>
              <a:t>exit interviews</a:t>
            </a:r>
            <a:r>
              <a:rPr lang="en-US" sz="3200" dirty="0">
                <a:solidFill>
                  <a:schemeClr val="bg1"/>
                </a:solidFill>
              </a:rPr>
              <a:t> and stay in touch with high-performing employees who left on good terms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Support for Data Scientists in Tech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leadership support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6CE2161A-7BD9-46F9-9B34-BF8F5E75FA81}"/>
              </a:ext>
            </a:extLst>
          </p:cNvPr>
          <p:cNvSpPr txBox="1"/>
          <p:nvPr/>
        </p:nvSpPr>
        <p:spPr>
          <a:xfrm>
            <a:off x="9242553" y="5796189"/>
            <a:ext cx="9528897" cy="1660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enhance the workplace environment, such as:</a:t>
            </a:r>
          </a:p>
          <a:p>
            <a:pPr marL="799448" lvl="1" indent="-457200">
              <a:lnSpc>
                <a:spcPts val="4438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Flexible working arrangements.</a:t>
            </a:r>
          </a:p>
          <a:p>
            <a:pPr marL="799448" lvl="1" indent="-457200">
              <a:lnSpc>
                <a:spcPts val="4438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Clear communication channels</a:t>
            </a:r>
          </a:p>
        </p:txBody>
      </p:sp>
    </p:spTree>
    <p:extLst>
      <p:ext uri="{BB962C8B-B14F-4D97-AF65-F5344CB8AC3E}">
        <p14:creationId xmlns:p14="http://schemas.microsoft.com/office/powerpoint/2010/main" val="292028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185499-507E-DD82-6109-4FF2AC570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 13">
            <a:extLst>
              <a:ext uri="{FF2B5EF4-FFF2-40B4-BE49-F238E27FC236}">
                <a16:creationId xmlns:a16="http://schemas.microsoft.com/office/drawing/2014/main" id="{5C82A0CE-B071-659D-C716-9913C365BD10}"/>
              </a:ext>
            </a:extLst>
          </p:cNvPr>
          <p:cNvSpPr/>
          <p:nvPr/>
        </p:nvSpPr>
        <p:spPr>
          <a:xfrm rot="5400000">
            <a:off x="580180" y="8410871"/>
            <a:ext cx="2611028" cy="4114800"/>
          </a:xfrm>
          <a:custGeom>
            <a:avLst/>
            <a:gdLst/>
            <a:ahLst/>
            <a:cxnLst/>
            <a:rect l="l" t="t" r="r" b="b"/>
            <a:pathLst>
              <a:path w="2611028" h="4114800">
                <a:moveTo>
                  <a:pt x="0" y="0"/>
                </a:moveTo>
                <a:lnTo>
                  <a:pt x="2611028" y="0"/>
                </a:lnTo>
                <a:lnTo>
                  <a:pt x="261102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5" name="Freeform 5">
            <a:extLst>
              <a:ext uri="{FF2B5EF4-FFF2-40B4-BE49-F238E27FC236}">
                <a16:creationId xmlns:a16="http://schemas.microsoft.com/office/drawing/2014/main" id="{9ABACA71-0554-80E5-6B6D-13867E00FFA0}"/>
              </a:ext>
            </a:extLst>
          </p:cNvPr>
          <p:cNvSpPr/>
          <p:nvPr/>
        </p:nvSpPr>
        <p:spPr>
          <a:xfrm rot="10800000">
            <a:off x="15953786" y="-788130"/>
            <a:ext cx="2892821" cy="4558887"/>
          </a:xfrm>
          <a:custGeom>
            <a:avLst/>
            <a:gdLst/>
            <a:ahLst/>
            <a:cxnLst/>
            <a:rect l="l" t="t" r="r" b="b"/>
            <a:pathLst>
              <a:path w="2892821" h="4558887">
                <a:moveTo>
                  <a:pt x="0" y="0"/>
                </a:moveTo>
                <a:lnTo>
                  <a:pt x="2892821" y="0"/>
                </a:lnTo>
                <a:lnTo>
                  <a:pt x="2892821" y="4558887"/>
                </a:lnTo>
                <a:lnTo>
                  <a:pt x="0" y="45588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TextBox 42">
            <a:extLst>
              <a:ext uri="{FF2B5EF4-FFF2-40B4-BE49-F238E27FC236}">
                <a16:creationId xmlns:a16="http://schemas.microsoft.com/office/drawing/2014/main" id="{69BD0258-7313-4C23-D6AC-ED0363833556}"/>
              </a:ext>
            </a:extLst>
          </p:cNvPr>
          <p:cNvSpPr txBox="1"/>
          <p:nvPr/>
        </p:nvSpPr>
        <p:spPr>
          <a:xfrm>
            <a:off x="1524000" y="266700"/>
            <a:ext cx="5152409" cy="146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158"/>
              </a:lnSpc>
              <a:spcBef>
                <a:spcPct val="0"/>
              </a:spcBef>
            </a:pPr>
            <a:r>
              <a:rPr lang="en-US" sz="8800" b="1" spc="-399" dirty="0">
                <a:solidFill>
                  <a:srgbClr val="EDE9D1"/>
                </a:solidFill>
                <a:latin typeface="+mj-lt"/>
                <a:cs typeface="Arial Bold"/>
                <a:sym typeface="Arial"/>
              </a:rPr>
              <a:t>Agenda</a:t>
            </a:r>
            <a:r>
              <a:rPr lang="en-US" sz="8684" b="1" spc="-46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:</a:t>
            </a:r>
            <a:endParaRPr lang="en-US" sz="8684" b="1" spc="-460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3" name="Diagram 52">
            <a:extLst>
              <a:ext uri="{FF2B5EF4-FFF2-40B4-BE49-F238E27FC236}">
                <a16:creationId xmlns:a16="http://schemas.microsoft.com/office/drawing/2014/main" id="{F8BA9F5B-CC34-F8B0-70B2-1A41681BE6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808514"/>
              </p:ext>
            </p:extLst>
          </p:nvPr>
        </p:nvGraphicFramePr>
        <p:xfrm>
          <a:off x="609600" y="1457409"/>
          <a:ext cx="16992600" cy="8921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0032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10465" y="-297039"/>
            <a:ext cx="7166310" cy="9555339"/>
            <a:chOff x="0" y="0"/>
            <a:chExt cx="1887423" cy="25166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87423" cy="2516632"/>
            </a:xfrm>
            <a:custGeom>
              <a:avLst/>
              <a:gdLst/>
              <a:ahLst/>
              <a:cxnLst/>
              <a:rect l="l" t="t" r="r" b="b"/>
              <a:pathLst>
                <a:path w="1887423" h="2516632">
                  <a:moveTo>
                    <a:pt x="19446" y="0"/>
                  </a:moveTo>
                  <a:lnTo>
                    <a:pt x="1867978" y="0"/>
                  </a:lnTo>
                  <a:cubicBezTo>
                    <a:pt x="1878717" y="0"/>
                    <a:pt x="1887423" y="8706"/>
                    <a:pt x="1887423" y="19446"/>
                  </a:cubicBezTo>
                  <a:lnTo>
                    <a:pt x="1887423" y="2497187"/>
                  </a:lnTo>
                  <a:cubicBezTo>
                    <a:pt x="1887423" y="2502344"/>
                    <a:pt x="1885375" y="2507290"/>
                    <a:pt x="1881728" y="2510937"/>
                  </a:cubicBezTo>
                  <a:cubicBezTo>
                    <a:pt x="1878081" y="2514584"/>
                    <a:pt x="1873135" y="2516632"/>
                    <a:pt x="1867978" y="2516632"/>
                  </a:cubicBezTo>
                  <a:lnTo>
                    <a:pt x="19446" y="2516632"/>
                  </a:lnTo>
                  <a:cubicBezTo>
                    <a:pt x="14288" y="2516632"/>
                    <a:pt x="9342" y="2514584"/>
                    <a:pt x="5696" y="2510937"/>
                  </a:cubicBezTo>
                  <a:cubicBezTo>
                    <a:pt x="2049" y="2507290"/>
                    <a:pt x="0" y="2502344"/>
                    <a:pt x="0" y="2497187"/>
                  </a:cubicBezTo>
                  <a:lnTo>
                    <a:pt x="0" y="19446"/>
                  </a:lnTo>
                  <a:cubicBezTo>
                    <a:pt x="0" y="14288"/>
                    <a:pt x="2049" y="9342"/>
                    <a:pt x="5696" y="5696"/>
                  </a:cubicBezTo>
                  <a:cubicBezTo>
                    <a:pt x="9342" y="2049"/>
                    <a:pt x="14288" y="0"/>
                    <a:pt x="1944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887423" cy="26118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540379" y="-133467"/>
            <a:ext cx="6906481" cy="9246286"/>
            <a:chOff x="0" y="0"/>
            <a:chExt cx="956821" cy="128097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56821" cy="1280977"/>
            </a:xfrm>
            <a:custGeom>
              <a:avLst/>
              <a:gdLst/>
              <a:ahLst/>
              <a:cxnLst/>
              <a:rect l="l" t="t" r="r" b="b"/>
              <a:pathLst>
                <a:path w="956821" h="1280977">
                  <a:moveTo>
                    <a:pt x="21298" y="0"/>
                  </a:moveTo>
                  <a:lnTo>
                    <a:pt x="935523" y="0"/>
                  </a:lnTo>
                  <a:cubicBezTo>
                    <a:pt x="941172" y="0"/>
                    <a:pt x="946589" y="2244"/>
                    <a:pt x="950583" y="6238"/>
                  </a:cubicBezTo>
                  <a:cubicBezTo>
                    <a:pt x="954577" y="10232"/>
                    <a:pt x="956821" y="15650"/>
                    <a:pt x="956821" y="21298"/>
                  </a:cubicBezTo>
                  <a:lnTo>
                    <a:pt x="956821" y="1259679"/>
                  </a:lnTo>
                  <a:cubicBezTo>
                    <a:pt x="956821" y="1265327"/>
                    <a:pt x="954577" y="1270745"/>
                    <a:pt x="950583" y="1274739"/>
                  </a:cubicBezTo>
                  <a:cubicBezTo>
                    <a:pt x="946589" y="1278733"/>
                    <a:pt x="941172" y="1280977"/>
                    <a:pt x="935523" y="1280977"/>
                  </a:cubicBezTo>
                  <a:lnTo>
                    <a:pt x="21298" y="1280977"/>
                  </a:lnTo>
                  <a:cubicBezTo>
                    <a:pt x="15650" y="1280977"/>
                    <a:pt x="10232" y="1278733"/>
                    <a:pt x="6238" y="1274739"/>
                  </a:cubicBezTo>
                  <a:cubicBezTo>
                    <a:pt x="2244" y="1270745"/>
                    <a:pt x="0" y="1265327"/>
                    <a:pt x="0" y="1259679"/>
                  </a:cubicBezTo>
                  <a:lnTo>
                    <a:pt x="0" y="21298"/>
                  </a:lnTo>
                  <a:cubicBezTo>
                    <a:pt x="0" y="15650"/>
                    <a:pt x="2244" y="10232"/>
                    <a:pt x="6238" y="6238"/>
                  </a:cubicBezTo>
                  <a:cubicBezTo>
                    <a:pt x="10232" y="2244"/>
                    <a:pt x="15650" y="0"/>
                    <a:pt x="21298" y="0"/>
                  </a:cubicBezTo>
                  <a:close/>
                </a:path>
              </a:pathLst>
            </a:custGeom>
            <a:blipFill>
              <a:blip r:embed="rId2"/>
              <a:stretch>
                <a:fillRect l="-74904" r="-2603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 rot="-5400000" flipH="1" flipV="1">
            <a:off x="523738" y="8171560"/>
            <a:ext cx="2692028" cy="4242450"/>
          </a:xfrm>
          <a:custGeom>
            <a:avLst/>
            <a:gdLst/>
            <a:ahLst/>
            <a:cxnLst/>
            <a:rect l="l" t="t" r="r" b="b"/>
            <a:pathLst>
              <a:path w="2692028" h="4242450">
                <a:moveTo>
                  <a:pt x="2692028" y="4242450"/>
                </a:moveTo>
                <a:lnTo>
                  <a:pt x="0" y="4242450"/>
                </a:lnTo>
                <a:lnTo>
                  <a:pt x="0" y="0"/>
                </a:lnTo>
                <a:lnTo>
                  <a:pt x="2692028" y="0"/>
                </a:lnTo>
                <a:lnTo>
                  <a:pt x="2692028" y="424245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890C8E9E-7A67-4261-BAEC-24C43CBC059D}"/>
              </a:ext>
            </a:extLst>
          </p:cNvPr>
          <p:cNvSpPr txBox="1"/>
          <p:nvPr/>
        </p:nvSpPr>
        <p:spPr>
          <a:xfrm>
            <a:off x="532154" y="2114882"/>
            <a:ext cx="10539068" cy="60572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56598" lvl="1" indent="-514350">
              <a:lnSpc>
                <a:spcPts val="4438"/>
              </a:lnSpc>
              <a:buFont typeface="+mj-lt"/>
              <a:buAutoNum type="arabicPeriod" startAt="4"/>
            </a:pPr>
            <a:r>
              <a:rPr lang="en-US" sz="3200" dirty="0">
                <a:solidFill>
                  <a:srgbClr val="EDE9D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  <a:sym typeface="Helvetica World Bold"/>
              </a:rPr>
              <a:t>What is the relationship between training and performance?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Lowest Manager Rating Post-Training (Leavers): Among employees who left the company, Data Scientists in the Technology Department who completed one training opportunity received the lowest performance ratings from managers</a:t>
            </a: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</a:rPr>
              <a:t>Lowest Manager Rating Post-Training (Current Employees): Among current employees, Sales Executives in the Technology Department who took three training opportunities earned the lowest manager ratings.</a:t>
            </a: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Quantity over quality</a:t>
            </a:r>
            <a:r>
              <a:rPr lang="en-US" sz="2400" dirty="0">
                <a:solidFill>
                  <a:schemeClr val="bg1"/>
                </a:solidFill>
              </a:rPr>
              <a:t>, or that </a:t>
            </a:r>
            <a:r>
              <a:rPr lang="en-US" sz="2400" b="1" dirty="0">
                <a:solidFill>
                  <a:schemeClr val="bg1"/>
                </a:solidFill>
              </a:rPr>
              <a:t>training isn’t addressing core skill gaps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endParaRPr lang="en-US" sz="2800" b="1" dirty="0">
              <a:solidFill>
                <a:schemeClr val="bg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F5FAA26F-8CA9-4396-AF07-97DA5E1DA9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B5D2918E-D31E-46DC-8DDE-2572270AB826}"/>
              </a:ext>
            </a:extLst>
          </p:cNvPr>
          <p:cNvSpPr txBox="1"/>
          <p:nvPr/>
        </p:nvSpPr>
        <p:spPr>
          <a:xfrm>
            <a:off x="990600" y="697744"/>
            <a:ext cx="8491363" cy="134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297"/>
              </a:lnSpc>
              <a:spcBef>
                <a:spcPct val="0"/>
              </a:spcBef>
            </a:pPr>
            <a:r>
              <a:rPr lang="en-US" sz="8800" b="1" spc="-592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250925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607363"/>
            <a:ext cx="7867566" cy="3650937"/>
            <a:chOff x="0" y="0"/>
            <a:chExt cx="2072116" cy="9615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91734" y="1028700"/>
            <a:ext cx="7867566" cy="3650937"/>
            <a:chOff x="0" y="0"/>
            <a:chExt cx="2072116" cy="9615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5709230"/>
            <a:ext cx="7909113" cy="3444772"/>
            <a:chOff x="0" y="0"/>
            <a:chExt cx="1095725" cy="4772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95725" cy="477237"/>
            </a:xfrm>
            <a:custGeom>
              <a:avLst/>
              <a:gdLst/>
              <a:ahLst/>
              <a:cxnLst/>
              <a:rect l="l" t="t" r="r" b="b"/>
              <a:pathLst>
                <a:path w="1095725" h="477237">
                  <a:moveTo>
                    <a:pt x="18598" y="0"/>
                  </a:moveTo>
                  <a:lnTo>
                    <a:pt x="1077127" y="0"/>
                  </a:lnTo>
                  <a:cubicBezTo>
                    <a:pt x="1087399" y="0"/>
                    <a:pt x="1095725" y="8327"/>
                    <a:pt x="1095725" y="18598"/>
                  </a:cubicBezTo>
                  <a:lnTo>
                    <a:pt x="1095725" y="458639"/>
                  </a:lnTo>
                  <a:cubicBezTo>
                    <a:pt x="1095725" y="468911"/>
                    <a:pt x="1087399" y="477237"/>
                    <a:pt x="1077127" y="477237"/>
                  </a:cubicBezTo>
                  <a:lnTo>
                    <a:pt x="18598" y="477237"/>
                  </a:lnTo>
                  <a:cubicBezTo>
                    <a:pt x="8327" y="477237"/>
                    <a:pt x="0" y="468911"/>
                    <a:pt x="0" y="458639"/>
                  </a:cubicBezTo>
                  <a:lnTo>
                    <a:pt x="0" y="18598"/>
                  </a:lnTo>
                  <a:cubicBezTo>
                    <a:pt x="0" y="8327"/>
                    <a:pt x="8327" y="0"/>
                    <a:pt x="18598" y="0"/>
                  </a:cubicBezTo>
                  <a:close/>
                </a:path>
              </a:pathLst>
            </a:custGeom>
            <a:blipFill>
              <a:blip r:embed="rId2"/>
              <a:stretch>
                <a:fillRect t="-26484" b="-2648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481341" y="1131782"/>
            <a:ext cx="7688353" cy="3444772"/>
            <a:chOff x="0" y="0"/>
            <a:chExt cx="1065141" cy="4772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65141" cy="477237"/>
            </a:xfrm>
            <a:custGeom>
              <a:avLst/>
              <a:gdLst/>
              <a:ahLst/>
              <a:cxnLst/>
              <a:rect l="l" t="t" r="r" b="b"/>
              <a:pathLst>
                <a:path w="1065141" h="477237">
                  <a:moveTo>
                    <a:pt x="19132" y="0"/>
                  </a:moveTo>
                  <a:lnTo>
                    <a:pt x="1046009" y="0"/>
                  </a:lnTo>
                  <a:cubicBezTo>
                    <a:pt x="1056576" y="0"/>
                    <a:pt x="1065141" y="8566"/>
                    <a:pt x="1065141" y="19132"/>
                  </a:cubicBezTo>
                  <a:lnTo>
                    <a:pt x="1065141" y="458105"/>
                  </a:lnTo>
                  <a:cubicBezTo>
                    <a:pt x="1065141" y="468672"/>
                    <a:pt x="1056576" y="477237"/>
                    <a:pt x="1046009" y="477237"/>
                  </a:cubicBezTo>
                  <a:lnTo>
                    <a:pt x="19132" y="477237"/>
                  </a:lnTo>
                  <a:cubicBezTo>
                    <a:pt x="8566" y="477237"/>
                    <a:pt x="0" y="468672"/>
                    <a:pt x="0" y="458105"/>
                  </a:cubicBezTo>
                  <a:lnTo>
                    <a:pt x="0" y="19132"/>
                  </a:lnTo>
                  <a:cubicBezTo>
                    <a:pt x="0" y="8566"/>
                    <a:pt x="8566" y="0"/>
                    <a:pt x="19132" y="0"/>
                  </a:cubicBezTo>
                  <a:close/>
                </a:path>
              </a:pathLst>
            </a:custGeom>
            <a:blipFill>
              <a:blip r:embed="rId3"/>
              <a:stretch>
                <a:fillRect t="-21865" b="-2683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Freeform 12"/>
          <p:cNvSpPr/>
          <p:nvPr/>
        </p:nvSpPr>
        <p:spPr>
          <a:xfrm rot="5400000" flipH="1" flipV="1">
            <a:off x="15088076" y="7892722"/>
            <a:ext cx="2611028" cy="4114800"/>
          </a:xfrm>
          <a:custGeom>
            <a:avLst/>
            <a:gdLst/>
            <a:ahLst/>
            <a:cxnLst/>
            <a:rect l="l" t="t" r="r" b="b"/>
            <a:pathLst>
              <a:path w="2611028" h="4114800">
                <a:moveTo>
                  <a:pt x="261102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2611028" y="0"/>
                </a:lnTo>
                <a:lnTo>
                  <a:pt x="2611028" y="411480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5400000" flipH="1" flipV="1">
            <a:off x="-684279" y="-2296808"/>
            <a:ext cx="3163650" cy="4985694"/>
          </a:xfrm>
          <a:custGeom>
            <a:avLst/>
            <a:gdLst/>
            <a:ahLst/>
            <a:cxnLst/>
            <a:rect l="l" t="t" r="r" b="b"/>
            <a:pathLst>
              <a:path w="3163650" h="4985694">
                <a:moveTo>
                  <a:pt x="3163650" y="4985694"/>
                </a:moveTo>
                <a:lnTo>
                  <a:pt x="0" y="4985694"/>
                </a:lnTo>
                <a:lnTo>
                  <a:pt x="0" y="0"/>
                </a:lnTo>
                <a:lnTo>
                  <a:pt x="3163650" y="0"/>
                </a:lnTo>
                <a:lnTo>
                  <a:pt x="3163650" y="4985694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2514601" y="1112732"/>
            <a:ext cx="6292060" cy="833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537"/>
              </a:lnSpc>
            </a:pPr>
            <a:r>
              <a:rPr lang="en-US" sz="6472" b="1" spc="-343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Recommendation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949CEAB4-B9F5-4998-8C82-FDE0831F09D3}"/>
              </a:ext>
            </a:extLst>
          </p:cNvPr>
          <p:cNvSpPr txBox="1"/>
          <p:nvPr/>
        </p:nvSpPr>
        <p:spPr>
          <a:xfrm>
            <a:off x="218807" y="1800257"/>
            <a:ext cx="9528897" cy="27885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248" lvl="1">
              <a:lnSpc>
                <a:spcPts val="4438"/>
              </a:lnSpc>
            </a:pPr>
            <a:endParaRPr lang="en-US" sz="2800" dirty="0">
              <a:solidFill>
                <a:schemeClr val="bg1"/>
              </a:solidFill>
            </a:endParaRP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mentorship from high-performing peers.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chemeClr val="bg1"/>
                </a:solidFill>
              </a:rPr>
              <a:t>manager feedback loops</a:t>
            </a:r>
            <a:r>
              <a:rPr lang="en-US" sz="3200" dirty="0">
                <a:solidFill>
                  <a:schemeClr val="bg1"/>
                </a:solidFill>
              </a:rPr>
              <a:t> post-training to assess relevance and effectiveness.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534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10465" y="-297039"/>
            <a:ext cx="7166310" cy="9555339"/>
            <a:chOff x="0" y="0"/>
            <a:chExt cx="1887423" cy="25166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87423" cy="2516632"/>
            </a:xfrm>
            <a:custGeom>
              <a:avLst/>
              <a:gdLst/>
              <a:ahLst/>
              <a:cxnLst/>
              <a:rect l="l" t="t" r="r" b="b"/>
              <a:pathLst>
                <a:path w="1887423" h="2516632">
                  <a:moveTo>
                    <a:pt x="19446" y="0"/>
                  </a:moveTo>
                  <a:lnTo>
                    <a:pt x="1867978" y="0"/>
                  </a:lnTo>
                  <a:cubicBezTo>
                    <a:pt x="1878717" y="0"/>
                    <a:pt x="1887423" y="8706"/>
                    <a:pt x="1887423" y="19446"/>
                  </a:cubicBezTo>
                  <a:lnTo>
                    <a:pt x="1887423" y="2497187"/>
                  </a:lnTo>
                  <a:cubicBezTo>
                    <a:pt x="1887423" y="2502344"/>
                    <a:pt x="1885375" y="2507290"/>
                    <a:pt x="1881728" y="2510937"/>
                  </a:cubicBezTo>
                  <a:cubicBezTo>
                    <a:pt x="1878081" y="2514584"/>
                    <a:pt x="1873135" y="2516632"/>
                    <a:pt x="1867978" y="2516632"/>
                  </a:cubicBezTo>
                  <a:lnTo>
                    <a:pt x="19446" y="2516632"/>
                  </a:lnTo>
                  <a:cubicBezTo>
                    <a:pt x="14288" y="2516632"/>
                    <a:pt x="9342" y="2514584"/>
                    <a:pt x="5696" y="2510937"/>
                  </a:cubicBezTo>
                  <a:cubicBezTo>
                    <a:pt x="2049" y="2507290"/>
                    <a:pt x="0" y="2502344"/>
                    <a:pt x="0" y="2497187"/>
                  </a:cubicBezTo>
                  <a:lnTo>
                    <a:pt x="0" y="19446"/>
                  </a:lnTo>
                  <a:cubicBezTo>
                    <a:pt x="0" y="14288"/>
                    <a:pt x="2049" y="9342"/>
                    <a:pt x="5696" y="5696"/>
                  </a:cubicBezTo>
                  <a:cubicBezTo>
                    <a:pt x="9342" y="2049"/>
                    <a:pt x="14288" y="0"/>
                    <a:pt x="1944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887423" cy="26118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540379" y="-133467"/>
            <a:ext cx="6906481" cy="9246286"/>
            <a:chOff x="0" y="0"/>
            <a:chExt cx="956821" cy="128097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56821" cy="1280977"/>
            </a:xfrm>
            <a:custGeom>
              <a:avLst/>
              <a:gdLst/>
              <a:ahLst/>
              <a:cxnLst/>
              <a:rect l="l" t="t" r="r" b="b"/>
              <a:pathLst>
                <a:path w="956821" h="1280977">
                  <a:moveTo>
                    <a:pt x="21298" y="0"/>
                  </a:moveTo>
                  <a:lnTo>
                    <a:pt x="935523" y="0"/>
                  </a:lnTo>
                  <a:cubicBezTo>
                    <a:pt x="941172" y="0"/>
                    <a:pt x="946589" y="2244"/>
                    <a:pt x="950583" y="6238"/>
                  </a:cubicBezTo>
                  <a:cubicBezTo>
                    <a:pt x="954577" y="10232"/>
                    <a:pt x="956821" y="15650"/>
                    <a:pt x="956821" y="21298"/>
                  </a:cubicBezTo>
                  <a:lnTo>
                    <a:pt x="956821" y="1259679"/>
                  </a:lnTo>
                  <a:cubicBezTo>
                    <a:pt x="956821" y="1265327"/>
                    <a:pt x="954577" y="1270745"/>
                    <a:pt x="950583" y="1274739"/>
                  </a:cubicBezTo>
                  <a:cubicBezTo>
                    <a:pt x="946589" y="1278733"/>
                    <a:pt x="941172" y="1280977"/>
                    <a:pt x="935523" y="1280977"/>
                  </a:cubicBezTo>
                  <a:lnTo>
                    <a:pt x="21298" y="1280977"/>
                  </a:lnTo>
                  <a:cubicBezTo>
                    <a:pt x="15650" y="1280977"/>
                    <a:pt x="10232" y="1278733"/>
                    <a:pt x="6238" y="1274739"/>
                  </a:cubicBezTo>
                  <a:cubicBezTo>
                    <a:pt x="2244" y="1270745"/>
                    <a:pt x="0" y="1265327"/>
                    <a:pt x="0" y="1259679"/>
                  </a:cubicBezTo>
                  <a:lnTo>
                    <a:pt x="0" y="21298"/>
                  </a:lnTo>
                  <a:cubicBezTo>
                    <a:pt x="0" y="15650"/>
                    <a:pt x="2244" y="10232"/>
                    <a:pt x="6238" y="6238"/>
                  </a:cubicBezTo>
                  <a:cubicBezTo>
                    <a:pt x="10232" y="2244"/>
                    <a:pt x="15650" y="0"/>
                    <a:pt x="21298" y="0"/>
                  </a:cubicBezTo>
                  <a:close/>
                </a:path>
              </a:pathLst>
            </a:custGeom>
            <a:blipFill>
              <a:blip r:embed="rId2"/>
              <a:stretch>
                <a:fillRect l="-74904" r="-2603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 rot="-5400000" flipH="1" flipV="1">
            <a:off x="523738" y="8171560"/>
            <a:ext cx="2692028" cy="4242450"/>
          </a:xfrm>
          <a:custGeom>
            <a:avLst/>
            <a:gdLst/>
            <a:ahLst/>
            <a:cxnLst/>
            <a:rect l="l" t="t" r="r" b="b"/>
            <a:pathLst>
              <a:path w="2692028" h="4242450">
                <a:moveTo>
                  <a:pt x="2692028" y="4242450"/>
                </a:moveTo>
                <a:lnTo>
                  <a:pt x="0" y="4242450"/>
                </a:lnTo>
                <a:lnTo>
                  <a:pt x="0" y="0"/>
                </a:lnTo>
                <a:lnTo>
                  <a:pt x="2692028" y="0"/>
                </a:lnTo>
                <a:lnTo>
                  <a:pt x="2692028" y="424245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890C8E9E-7A67-4261-BAEC-24C43CBC059D}"/>
              </a:ext>
            </a:extLst>
          </p:cNvPr>
          <p:cNvSpPr txBox="1"/>
          <p:nvPr/>
        </p:nvSpPr>
        <p:spPr>
          <a:xfrm>
            <a:off x="600167" y="1669299"/>
            <a:ext cx="10539068" cy="67489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248" lvl="1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90000"/>
                  </a:schemeClr>
                </a:solidFill>
              </a:rPr>
              <a:t>5. What are the demographic patterns across performance and attrition?</a:t>
            </a:r>
          </a:p>
          <a:p>
            <a:pPr marL="685148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  <a:sym typeface="Helvetica World Bold"/>
              </a:rPr>
              <a:t>High-Performing Yet High-Turnover Group:</a:t>
            </a:r>
          </a:p>
          <a:p>
            <a:pPr marL="799448" lvl="2"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  <a:sym typeface="Helvetica World Bold"/>
              </a:rPr>
              <a:t>The young, married male demographic with doctorate-level education exhibits.</a:t>
            </a:r>
          </a:p>
          <a:p>
            <a:pPr marL="685148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  <a:sym typeface="Helvetica World Bold"/>
              </a:rPr>
              <a:t>The highest attrition rate among all employee segments.</a:t>
            </a:r>
          </a:p>
          <a:p>
            <a:pPr marL="685148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Helvetica World Bold" panose="020B0604020202020204" charset="-128"/>
                <a:ea typeface="Helvetica World Bold" panose="020B0604020202020204" charset="-128"/>
                <a:cs typeface="Helvetica World Bold" panose="020B0604020202020204" charset="-128"/>
                <a:sym typeface="Helvetica World Bold"/>
              </a:rPr>
              <a:t> Simultaneously, the highest manager performance ratings.</a:t>
            </a:r>
          </a:p>
          <a:p>
            <a:pPr marL="685148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Their high performance is not solely skill-based, but also depends heavily on emotional and environmental factors. These are likely ambitious, self-driven individuals who value supportive and flexible work environments.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F5FAA26F-8CA9-4396-AF07-97DA5E1DA9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328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B5D2918E-D31E-46DC-8DDE-2572270AB826}"/>
              </a:ext>
            </a:extLst>
          </p:cNvPr>
          <p:cNvSpPr txBox="1"/>
          <p:nvPr/>
        </p:nvSpPr>
        <p:spPr>
          <a:xfrm>
            <a:off x="838200" y="325598"/>
            <a:ext cx="8491363" cy="134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297"/>
              </a:lnSpc>
              <a:spcBef>
                <a:spcPct val="0"/>
              </a:spcBef>
            </a:pPr>
            <a:r>
              <a:rPr lang="en-US" sz="8800" b="1" spc="-592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366463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607363"/>
            <a:ext cx="7867566" cy="3650937"/>
            <a:chOff x="0" y="0"/>
            <a:chExt cx="2072116" cy="9615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391734" y="1028700"/>
            <a:ext cx="7867566" cy="3650937"/>
            <a:chOff x="0" y="0"/>
            <a:chExt cx="2072116" cy="9615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72116" cy="961564"/>
            </a:xfrm>
            <a:custGeom>
              <a:avLst/>
              <a:gdLst/>
              <a:ahLst/>
              <a:cxnLst/>
              <a:rect l="l" t="t" r="r" b="b"/>
              <a:pathLst>
                <a:path w="2072116" h="961564">
                  <a:moveTo>
                    <a:pt x="17713" y="0"/>
                  </a:moveTo>
                  <a:lnTo>
                    <a:pt x="2054404" y="0"/>
                  </a:lnTo>
                  <a:cubicBezTo>
                    <a:pt x="2064186" y="0"/>
                    <a:pt x="2072116" y="7930"/>
                    <a:pt x="2072116" y="17713"/>
                  </a:cubicBezTo>
                  <a:lnTo>
                    <a:pt x="2072116" y="943851"/>
                  </a:lnTo>
                  <a:cubicBezTo>
                    <a:pt x="2072116" y="953634"/>
                    <a:pt x="2064186" y="961564"/>
                    <a:pt x="2054404" y="961564"/>
                  </a:cubicBezTo>
                  <a:lnTo>
                    <a:pt x="17713" y="961564"/>
                  </a:lnTo>
                  <a:cubicBezTo>
                    <a:pt x="7930" y="961564"/>
                    <a:pt x="0" y="953634"/>
                    <a:pt x="0" y="943851"/>
                  </a:cubicBezTo>
                  <a:lnTo>
                    <a:pt x="0" y="17713"/>
                  </a:lnTo>
                  <a:cubicBezTo>
                    <a:pt x="0" y="7930"/>
                    <a:pt x="7930" y="0"/>
                    <a:pt x="1771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2072116" cy="10568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5709230"/>
            <a:ext cx="7909113" cy="3444772"/>
            <a:chOff x="0" y="0"/>
            <a:chExt cx="1095725" cy="4772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95725" cy="477237"/>
            </a:xfrm>
            <a:custGeom>
              <a:avLst/>
              <a:gdLst/>
              <a:ahLst/>
              <a:cxnLst/>
              <a:rect l="l" t="t" r="r" b="b"/>
              <a:pathLst>
                <a:path w="1095725" h="477237">
                  <a:moveTo>
                    <a:pt x="18598" y="0"/>
                  </a:moveTo>
                  <a:lnTo>
                    <a:pt x="1077127" y="0"/>
                  </a:lnTo>
                  <a:cubicBezTo>
                    <a:pt x="1087399" y="0"/>
                    <a:pt x="1095725" y="8327"/>
                    <a:pt x="1095725" y="18598"/>
                  </a:cubicBezTo>
                  <a:lnTo>
                    <a:pt x="1095725" y="458639"/>
                  </a:lnTo>
                  <a:cubicBezTo>
                    <a:pt x="1095725" y="468911"/>
                    <a:pt x="1087399" y="477237"/>
                    <a:pt x="1077127" y="477237"/>
                  </a:cubicBezTo>
                  <a:lnTo>
                    <a:pt x="18598" y="477237"/>
                  </a:lnTo>
                  <a:cubicBezTo>
                    <a:pt x="8327" y="477237"/>
                    <a:pt x="0" y="468911"/>
                    <a:pt x="0" y="458639"/>
                  </a:cubicBezTo>
                  <a:lnTo>
                    <a:pt x="0" y="18598"/>
                  </a:lnTo>
                  <a:cubicBezTo>
                    <a:pt x="0" y="8327"/>
                    <a:pt x="8327" y="0"/>
                    <a:pt x="18598" y="0"/>
                  </a:cubicBezTo>
                  <a:close/>
                </a:path>
              </a:pathLst>
            </a:custGeom>
            <a:blipFill>
              <a:blip r:embed="rId2"/>
              <a:stretch>
                <a:fillRect t="-26484" b="-2648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481341" y="1131782"/>
            <a:ext cx="7688353" cy="3444772"/>
            <a:chOff x="0" y="0"/>
            <a:chExt cx="1065141" cy="4772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65141" cy="477237"/>
            </a:xfrm>
            <a:custGeom>
              <a:avLst/>
              <a:gdLst/>
              <a:ahLst/>
              <a:cxnLst/>
              <a:rect l="l" t="t" r="r" b="b"/>
              <a:pathLst>
                <a:path w="1065141" h="477237">
                  <a:moveTo>
                    <a:pt x="19132" y="0"/>
                  </a:moveTo>
                  <a:lnTo>
                    <a:pt x="1046009" y="0"/>
                  </a:lnTo>
                  <a:cubicBezTo>
                    <a:pt x="1056576" y="0"/>
                    <a:pt x="1065141" y="8566"/>
                    <a:pt x="1065141" y="19132"/>
                  </a:cubicBezTo>
                  <a:lnTo>
                    <a:pt x="1065141" y="458105"/>
                  </a:lnTo>
                  <a:cubicBezTo>
                    <a:pt x="1065141" y="468672"/>
                    <a:pt x="1056576" y="477237"/>
                    <a:pt x="1046009" y="477237"/>
                  </a:cubicBezTo>
                  <a:lnTo>
                    <a:pt x="19132" y="477237"/>
                  </a:lnTo>
                  <a:cubicBezTo>
                    <a:pt x="8566" y="477237"/>
                    <a:pt x="0" y="468672"/>
                    <a:pt x="0" y="458105"/>
                  </a:cubicBezTo>
                  <a:lnTo>
                    <a:pt x="0" y="19132"/>
                  </a:lnTo>
                  <a:cubicBezTo>
                    <a:pt x="0" y="8566"/>
                    <a:pt x="8566" y="0"/>
                    <a:pt x="19132" y="0"/>
                  </a:cubicBezTo>
                  <a:close/>
                </a:path>
              </a:pathLst>
            </a:custGeom>
            <a:blipFill>
              <a:blip r:embed="rId3"/>
              <a:stretch>
                <a:fillRect t="-21865" b="-2683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Freeform 12"/>
          <p:cNvSpPr/>
          <p:nvPr/>
        </p:nvSpPr>
        <p:spPr>
          <a:xfrm rot="5400000" flipH="1" flipV="1">
            <a:off x="15088076" y="7892722"/>
            <a:ext cx="2611028" cy="4114800"/>
          </a:xfrm>
          <a:custGeom>
            <a:avLst/>
            <a:gdLst/>
            <a:ahLst/>
            <a:cxnLst/>
            <a:rect l="l" t="t" r="r" b="b"/>
            <a:pathLst>
              <a:path w="2611028" h="4114800">
                <a:moveTo>
                  <a:pt x="261102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2611028" y="0"/>
                </a:lnTo>
                <a:lnTo>
                  <a:pt x="2611028" y="411480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5400000" flipH="1" flipV="1">
            <a:off x="-684279" y="-2296808"/>
            <a:ext cx="3163650" cy="4985694"/>
          </a:xfrm>
          <a:custGeom>
            <a:avLst/>
            <a:gdLst/>
            <a:ahLst/>
            <a:cxnLst/>
            <a:rect l="l" t="t" r="r" b="b"/>
            <a:pathLst>
              <a:path w="3163650" h="4985694">
                <a:moveTo>
                  <a:pt x="3163650" y="4985694"/>
                </a:moveTo>
                <a:lnTo>
                  <a:pt x="0" y="4985694"/>
                </a:lnTo>
                <a:lnTo>
                  <a:pt x="0" y="0"/>
                </a:lnTo>
                <a:lnTo>
                  <a:pt x="3163650" y="0"/>
                </a:lnTo>
                <a:lnTo>
                  <a:pt x="3163650" y="4985694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2743200" y="1112732"/>
            <a:ext cx="6400799" cy="833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537"/>
              </a:lnSpc>
            </a:pPr>
            <a:r>
              <a:rPr lang="en-US" sz="6472" b="1" spc="-343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Recommendation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949CEAB4-B9F5-4998-8C82-FDE0831F09D3}"/>
              </a:ext>
            </a:extLst>
          </p:cNvPr>
          <p:cNvSpPr txBox="1"/>
          <p:nvPr/>
        </p:nvSpPr>
        <p:spPr>
          <a:xfrm>
            <a:off x="218807" y="1800257"/>
            <a:ext cx="9528897" cy="1660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248" lvl="1">
              <a:lnSpc>
                <a:spcPts val="4438"/>
              </a:lnSpc>
            </a:pPr>
            <a:endParaRPr lang="en-US" sz="2800" dirty="0">
              <a:solidFill>
                <a:schemeClr val="bg1"/>
              </a:solidFill>
            </a:endParaRP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Monitor Early Warning Signals</a:t>
            </a:r>
          </a:p>
          <a:p>
            <a:pPr marL="799448" lvl="1" indent="-457200">
              <a:lnSpc>
                <a:spcPts val="4438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Enhancing 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124178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50773" y="1367093"/>
            <a:ext cx="5971143" cy="8229600"/>
            <a:chOff x="0" y="0"/>
            <a:chExt cx="1572647" cy="21674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2647" cy="2167467"/>
            </a:xfrm>
            <a:custGeom>
              <a:avLst/>
              <a:gdLst/>
              <a:ahLst/>
              <a:cxnLst/>
              <a:rect l="l" t="t" r="r" b="b"/>
              <a:pathLst>
                <a:path w="1572647" h="2167467">
                  <a:moveTo>
                    <a:pt x="23338" y="0"/>
                  </a:moveTo>
                  <a:lnTo>
                    <a:pt x="1549309" y="0"/>
                  </a:lnTo>
                  <a:cubicBezTo>
                    <a:pt x="1562198" y="0"/>
                    <a:pt x="1572647" y="10449"/>
                    <a:pt x="1572647" y="23338"/>
                  </a:cubicBezTo>
                  <a:lnTo>
                    <a:pt x="1572647" y="2144129"/>
                  </a:lnTo>
                  <a:cubicBezTo>
                    <a:pt x="1572647" y="2150318"/>
                    <a:pt x="1570188" y="2156254"/>
                    <a:pt x="1565811" y="2160631"/>
                  </a:cubicBezTo>
                  <a:cubicBezTo>
                    <a:pt x="1561435" y="2165008"/>
                    <a:pt x="1555498" y="2167467"/>
                    <a:pt x="1549309" y="2167467"/>
                  </a:cubicBezTo>
                  <a:lnTo>
                    <a:pt x="23338" y="2167467"/>
                  </a:lnTo>
                  <a:cubicBezTo>
                    <a:pt x="17148" y="2167467"/>
                    <a:pt x="11212" y="2165008"/>
                    <a:pt x="6836" y="2160631"/>
                  </a:cubicBezTo>
                  <a:cubicBezTo>
                    <a:pt x="2459" y="2156254"/>
                    <a:pt x="0" y="2150318"/>
                    <a:pt x="0" y="2144129"/>
                  </a:cubicBezTo>
                  <a:lnTo>
                    <a:pt x="0" y="23338"/>
                  </a:lnTo>
                  <a:cubicBezTo>
                    <a:pt x="0" y="17148"/>
                    <a:pt x="2459" y="11212"/>
                    <a:pt x="6836" y="6836"/>
                  </a:cubicBezTo>
                  <a:cubicBezTo>
                    <a:pt x="11212" y="2459"/>
                    <a:pt x="17148" y="0"/>
                    <a:pt x="233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572647" cy="2262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10800000">
            <a:off x="14337544" y="-1733155"/>
            <a:ext cx="4774477" cy="7524247"/>
          </a:xfrm>
          <a:custGeom>
            <a:avLst/>
            <a:gdLst/>
            <a:ahLst/>
            <a:cxnLst/>
            <a:rect l="l" t="t" r="r" b="b"/>
            <a:pathLst>
              <a:path w="4774477" h="7524247">
                <a:moveTo>
                  <a:pt x="0" y="0"/>
                </a:moveTo>
                <a:lnTo>
                  <a:pt x="4774477" y="0"/>
                </a:lnTo>
                <a:lnTo>
                  <a:pt x="4774477" y="7524247"/>
                </a:lnTo>
                <a:lnTo>
                  <a:pt x="0" y="75242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5400000">
            <a:off x="-777938" y="5273235"/>
            <a:ext cx="4774477" cy="7524247"/>
          </a:xfrm>
          <a:custGeom>
            <a:avLst/>
            <a:gdLst/>
            <a:ahLst/>
            <a:cxnLst/>
            <a:rect l="l" t="t" r="r" b="b"/>
            <a:pathLst>
              <a:path w="4774477" h="7524247">
                <a:moveTo>
                  <a:pt x="0" y="0"/>
                </a:moveTo>
                <a:lnTo>
                  <a:pt x="4774477" y="0"/>
                </a:lnTo>
                <a:lnTo>
                  <a:pt x="4774477" y="7524247"/>
                </a:lnTo>
                <a:lnTo>
                  <a:pt x="0" y="75242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8359448" y="1462635"/>
            <a:ext cx="5753795" cy="8038515"/>
            <a:chOff x="0" y="0"/>
            <a:chExt cx="797128" cy="111365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97128" cy="1113653"/>
            </a:xfrm>
            <a:custGeom>
              <a:avLst/>
              <a:gdLst/>
              <a:ahLst/>
              <a:cxnLst/>
              <a:rect l="l" t="t" r="r" b="b"/>
              <a:pathLst>
                <a:path w="797128" h="1113653">
                  <a:moveTo>
                    <a:pt x="25565" y="0"/>
                  </a:moveTo>
                  <a:lnTo>
                    <a:pt x="771563" y="0"/>
                  </a:lnTo>
                  <a:cubicBezTo>
                    <a:pt x="785683" y="0"/>
                    <a:pt x="797128" y="11446"/>
                    <a:pt x="797128" y="25565"/>
                  </a:cubicBezTo>
                  <a:lnTo>
                    <a:pt x="797128" y="1088088"/>
                  </a:lnTo>
                  <a:cubicBezTo>
                    <a:pt x="797128" y="1102207"/>
                    <a:pt x="785683" y="1113653"/>
                    <a:pt x="771563" y="1113653"/>
                  </a:cubicBezTo>
                  <a:lnTo>
                    <a:pt x="25565" y="1113653"/>
                  </a:lnTo>
                  <a:cubicBezTo>
                    <a:pt x="11446" y="1113653"/>
                    <a:pt x="0" y="1102207"/>
                    <a:pt x="0" y="1088088"/>
                  </a:cubicBezTo>
                  <a:lnTo>
                    <a:pt x="0" y="25565"/>
                  </a:lnTo>
                  <a:cubicBezTo>
                    <a:pt x="0" y="11446"/>
                    <a:pt x="11446" y="0"/>
                    <a:pt x="25565" y="0"/>
                  </a:cubicBezTo>
                  <a:close/>
                </a:path>
              </a:pathLst>
            </a:custGeom>
            <a:blipFill>
              <a:blip r:embed="rId4"/>
              <a:stretch>
                <a:fillRect l="-54650" r="-5465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24147" y="2662008"/>
            <a:ext cx="6473056" cy="3371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56"/>
              </a:lnSpc>
            </a:pPr>
            <a:r>
              <a:rPr lang="en-US" sz="13359" b="1" spc="-708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361944-6A87-E1DA-E2C1-800E0DAFC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4A1E664F-3AEF-2086-F445-D56ECC99DB23}"/>
              </a:ext>
            </a:extLst>
          </p:cNvPr>
          <p:cNvSpPr txBox="1"/>
          <p:nvPr/>
        </p:nvSpPr>
        <p:spPr>
          <a:xfrm>
            <a:off x="767310" y="597716"/>
            <a:ext cx="9194865" cy="1142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34"/>
              </a:lnSpc>
            </a:pPr>
            <a:r>
              <a:rPr lang="en-US" sz="8800" b="1" spc="-399" dirty="0">
                <a:solidFill>
                  <a:srgbClr val="EDE9D1"/>
                </a:solidFill>
                <a:latin typeface="+mj-lt"/>
                <a:cs typeface="Arial Bold"/>
                <a:sym typeface="Arial Bold"/>
              </a:rPr>
              <a:t>Introduction</a:t>
            </a:r>
            <a:r>
              <a:rPr lang="en-US" sz="8746" b="1" spc="-463" dirty="0">
                <a:solidFill>
                  <a:srgbClr val="EDE9D1"/>
                </a:solidFill>
                <a:latin typeface="+mj-lt"/>
                <a:ea typeface="Arial Bold"/>
                <a:cs typeface="Arial Bold"/>
                <a:sym typeface="Arial Bold"/>
              </a:rPr>
              <a:t>: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D652820-00DB-7478-8575-BA48C6CEDAF1}"/>
              </a:ext>
            </a:extLst>
          </p:cNvPr>
          <p:cNvSpPr/>
          <p:nvPr/>
        </p:nvSpPr>
        <p:spPr>
          <a:xfrm rot="5400000">
            <a:off x="852741" y="6729351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81FD57C8-6990-9EC6-7439-097A365630BC}"/>
              </a:ext>
            </a:extLst>
          </p:cNvPr>
          <p:cNvSpPr/>
          <p:nvPr/>
        </p:nvSpPr>
        <p:spPr>
          <a:xfrm rot="-10800000">
            <a:off x="15406226" y="-2303552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8B321FC9-527B-20FE-6314-9CC52FC79F48}"/>
              </a:ext>
            </a:extLst>
          </p:cNvPr>
          <p:cNvSpPr txBox="1"/>
          <p:nvPr/>
        </p:nvSpPr>
        <p:spPr>
          <a:xfrm>
            <a:off x="730734" y="1943100"/>
            <a:ext cx="10281690" cy="4760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459"/>
              </a:lnSpc>
            </a:pPr>
            <a:r>
              <a:rPr lang="en-US" sz="3899" b="1" u="sng" dirty="0">
                <a:solidFill>
                  <a:schemeClr val="bg1"/>
                </a:solidFill>
                <a:ea typeface="Helvetica World Bold"/>
                <a:cs typeface="Helvetica World Bold"/>
                <a:sym typeface="Helvetica World Bold"/>
              </a:rPr>
              <a:t>The role of HR in organizations:</a:t>
            </a:r>
          </a:p>
          <a:p>
            <a:pPr>
              <a:lnSpc>
                <a:spcPts val="5459"/>
              </a:lnSpc>
            </a:pPr>
            <a:endParaRPr lang="en-US" sz="3899" b="1" dirty="0">
              <a:solidFill>
                <a:srgbClr val="E9E8E3"/>
              </a:solidFill>
              <a:ea typeface="Helvetica World Bold"/>
              <a:cs typeface="Helvetica World Bold"/>
              <a:sym typeface="Helvetica World Bold"/>
            </a:endParaRPr>
          </a:p>
          <a:p>
            <a:pPr>
              <a:lnSpc>
                <a:spcPts val="5319"/>
              </a:lnSpc>
              <a:spcBef>
                <a:spcPct val="0"/>
              </a:spcBef>
            </a:pPr>
            <a:r>
              <a:rPr lang="en-US" sz="3600" dirty="0">
                <a:solidFill>
                  <a:schemeClr val="bg1"/>
                </a:solidFill>
                <a:ea typeface="Helvetica World Bold"/>
                <a:cs typeface="Helvetica World Bold"/>
                <a:sym typeface="Helvetica World Bold"/>
              </a:rPr>
              <a:t>The HR department plays a crucial role in shaping company culture, fostering employee engagement, and ensuring legal compliance. HR professionals serve as strategic partners in decision-making, significantly contributing to the overall success of the organization.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6B2A3F2B-2855-8625-794E-0D7721950E7C}"/>
              </a:ext>
            </a:extLst>
          </p:cNvPr>
          <p:cNvGrpSpPr/>
          <p:nvPr/>
        </p:nvGrpSpPr>
        <p:grpSpPr>
          <a:xfrm>
            <a:off x="11339625" y="2900232"/>
            <a:ext cx="6948375" cy="7386768"/>
            <a:chOff x="0" y="0"/>
            <a:chExt cx="854605" cy="908525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E5A51CB-97EF-A49F-3F09-51760AE453A4}"/>
                </a:ext>
              </a:extLst>
            </p:cNvPr>
            <p:cNvSpPr/>
            <p:nvPr/>
          </p:nvSpPr>
          <p:spPr>
            <a:xfrm>
              <a:off x="0" y="0"/>
              <a:ext cx="854605" cy="908525"/>
            </a:xfrm>
            <a:custGeom>
              <a:avLst/>
              <a:gdLst/>
              <a:ahLst/>
              <a:cxnLst/>
              <a:rect l="l" t="t" r="r" b="b"/>
              <a:pathLst>
                <a:path w="854605" h="908525">
                  <a:moveTo>
                    <a:pt x="21170" y="0"/>
                  </a:moveTo>
                  <a:lnTo>
                    <a:pt x="833435" y="0"/>
                  </a:lnTo>
                  <a:cubicBezTo>
                    <a:pt x="839050" y="0"/>
                    <a:pt x="844434" y="2230"/>
                    <a:pt x="848405" y="6201"/>
                  </a:cubicBezTo>
                  <a:cubicBezTo>
                    <a:pt x="852375" y="10171"/>
                    <a:pt x="854605" y="15555"/>
                    <a:pt x="854605" y="21170"/>
                  </a:cubicBezTo>
                  <a:lnTo>
                    <a:pt x="854605" y="887355"/>
                  </a:lnTo>
                  <a:cubicBezTo>
                    <a:pt x="854605" y="899047"/>
                    <a:pt x="845127" y="908525"/>
                    <a:pt x="833435" y="908525"/>
                  </a:cubicBezTo>
                  <a:lnTo>
                    <a:pt x="21170" y="908525"/>
                  </a:lnTo>
                  <a:cubicBezTo>
                    <a:pt x="9478" y="908525"/>
                    <a:pt x="0" y="899047"/>
                    <a:pt x="0" y="887355"/>
                  </a:cubicBezTo>
                  <a:lnTo>
                    <a:pt x="0" y="21170"/>
                  </a:lnTo>
                  <a:cubicBezTo>
                    <a:pt x="0" y="9478"/>
                    <a:pt x="9478" y="0"/>
                    <a:pt x="21170" y="0"/>
                  </a:cubicBezTo>
                  <a:close/>
                </a:path>
              </a:pathLst>
            </a:custGeom>
            <a:blipFill>
              <a:blip r:embed="rId4"/>
              <a:stretch>
                <a:fillRect l="-29781" r="-2978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1692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3">
            <a:extLst>
              <a:ext uri="{FF2B5EF4-FFF2-40B4-BE49-F238E27FC236}">
                <a16:creationId xmlns:a16="http://schemas.microsoft.com/office/drawing/2014/main" id="{9EF23F5C-002B-E6A5-DF86-7FCE4D1F3219}"/>
              </a:ext>
            </a:extLst>
          </p:cNvPr>
          <p:cNvSpPr/>
          <p:nvPr/>
        </p:nvSpPr>
        <p:spPr>
          <a:xfrm rot="5400000">
            <a:off x="852741" y="6729351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E7F75BF4-34AE-C9E5-8CE8-6BE4EED3539B}"/>
              </a:ext>
            </a:extLst>
          </p:cNvPr>
          <p:cNvSpPr/>
          <p:nvPr/>
        </p:nvSpPr>
        <p:spPr>
          <a:xfrm rot="10800000">
            <a:off x="15406226" y="-2303552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019175"/>
            <a:ext cx="7776501" cy="971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5"/>
              </a:lnSpc>
            </a:pPr>
            <a:r>
              <a:rPr lang="en-US" sz="8800" b="1" u="sng" spc="-399" dirty="0">
                <a:solidFill>
                  <a:srgbClr val="EDE9D1"/>
                </a:solidFill>
                <a:latin typeface="+mj-lt"/>
                <a:cs typeface="Arial Bold"/>
                <a:sym typeface="Arial Bold"/>
              </a:rPr>
              <a:t>Data Exploration</a:t>
            </a:r>
            <a:r>
              <a:rPr lang="en-US" sz="6926" b="1" u="sng" spc="-367" dirty="0">
                <a:solidFill>
                  <a:srgbClr val="FFFFFF"/>
                </a:solidFill>
                <a:latin typeface="Arial Bold"/>
                <a:cs typeface="Arial Bold"/>
                <a:sym typeface="Arial Bold"/>
              </a:rPr>
              <a:t>: </a:t>
            </a:r>
            <a:endParaRPr lang="en-US" sz="6926" b="1" u="sng" spc="-367" dirty="0">
              <a:solidFill>
                <a:srgbClr val="FFFFFF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F550FFB-1060-5C6F-7180-9E4443B3C0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6836908"/>
              </p:ext>
            </p:extLst>
          </p:nvPr>
        </p:nvGraphicFramePr>
        <p:xfrm>
          <a:off x="1905000" y="2628900"/>
          <a:ext cx="11358855" cy="609201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400012">
                  <a:extLst>
                    <a:ext uri="{9D8B030D-6E8A-4147-A177-3AD203B41FA5}">
                      <a16:colId xmlns:a16="http://schemas.microsoft.com/office/drawing/2014/main" val="2013075991"/>
                    </a:ext>
                  </a:extLst>
                </a:gridCol>
                <a:gridCol w="3728827">
                  <a:extLst>
                    <a:ext uri="{9D8B030D-6E8A-4147-A177-3AD203B41FA5}">
                      <a16:colId xmlns:a16="http://schemas.microsoft.com/office/drawing/2014/main" val="4215581749"/>
                    </a:ext>
                  </a:extLst>
                </a:gridCol>
                <a:gridCol w="4230016">
                  <a:extLst>
                    <a:ext uri="{9D8B030D-6E8A-4147-A177-3AD203B41FA5}">
                      <a16:colId xmlns:a16="http://schemas.microsoft.com/office/drawing/2014/main" val="1573449565"/>
                    </a:ext>
                  </a:extLst>
                </a:gridCol>
              </a:tblGrid>
              <a:tr h="1017659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Table Name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NO. of Rows 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No. of Columns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1732"/>
                  </a:ext>
                </a:extLst>
              </a:tr>
              <a:tr h="1017659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Employee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1470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23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441548"/>
                  </a:ext>
                </a:extLst>
              </a:tr>
              <a:tr h="1017659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Performance Rating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6710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11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485143"/>
                  </a:ext>
                </a:extLst>
              </a:tr>
              <a:tr h="1017659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Rating Level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44817"/>
                  </a:ext>
                </a:extLst>
              </a:tr>
              <a:tr h="1017659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Satisfied Level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253912"/>
                  </a:ext>
                </a:extLst>
              </a:tr>
              <a:tr h="1003719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Education Level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31477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E4A479-ADB2-B4A8-3FD4-622D57EA8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">
            <a:extLst>
              <a:ext uri="{FF2B5EF4-FFF2-40B4-BE49-F238E27FC236}">
                <a16:creationId xmlns:a16="http://schemas.microsoft.com/office/drawing/2014/main" id="{B48F1B33-2CEE-02C3-0604-BA1AED51EC5C}"/>
              </a:ext>
            </a:extLst>
          </p:cNvPr>
          <p:cNvSpPr/>
          <p:nvPr/>
        </p:nvSpPr>
        <p:spPr>
          <a:xfrm rot="5400000">
            <a:off x="852741" y="6729351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447D2A12-7A72-C087-7C7A-33CEB2855101}"/>
              </a:ext>
            </a:extLst>
          </p:cNvPr>
          <p:cNvSpPr/>
          <p:nvPr/>
        </p:nvSpPr>
        <p:spPr>
          <a:xfrm rot="10800000">
            <a:off x="15406226" y="-2303552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CB742E7-2638-411C-58D0-531A8C67E107}"/>
              </a:ext>
            </a:extLst>
          </p:cNvPr>
          <p:cNvSpPr txBox="1"/>
          <p:nvPr/>
        </p:nvSpPr>
        <p:spPr>
          <a:xfrm>
            <a:off x="609600" y="342900"/>
            <a:ext cx="7776501" cy="971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5"/>
              </a:lnSpc>
            </a:pPr>
            <a:r>
              <a:rPr lang="en-US" sz="8800" b="1" u="sng" spc="-399" dirty="0">
                <a:solidFill>
                  <a:srgbClr val="EDE9D1"/>
                </a:solidFill>
                <a:latin typeface="+mj-lt"/>
                <a:cs typeface="Arial Bold"/>
                <a:sym typeface="Arial Bold"/>
              </a:rPr>
              <a:t>Data</a:t>
            </a:r>
            <a:r>
              <a:rPr lang="en-US" sz="6926" b="1" u="sng" spc="-367" dirty="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8800" b="1" u="sng" spc="-399" dirty="0">
                <a:solidFill>
                  <a:srgbClr val="EDE9D1"/>
                </a:solidFill>
                <a:latin typeface="+mj-lt"/>
                <a:cs typeface="Arial Bold"/>
                <a:sym typeface="Arial Bold"/>
              </a:rPr>
              <a:t>Exploration</a:t>
            </a:r>
            <a:r>
              <a:rPr lang="en-US" sz="6926" b="1" u="sng" spc="-367" dirty="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: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A0D344A-77FF-2744-708D-DEC6E281FE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189473"/>
              </p:ext>
            </p:extLst>
          </p:nvPr>
        </p:nvGraphicFramePr>
        <p:xfrm>
          <a:off x="426524" y="1405386"/>
          <a:ext cx="17632875" cy="789279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387452">
                  <a:extLst>
                    <a:ext uri="{9D8B030D-6E8A-4147-A177-3AD203B41FA5}">
                      <a16:colId xmlns:a16="http://schemas.microsoft.com/office/drawing/2014/main" val="2013075991"/>
                    </a:ext>
                  </a:extLst>
                </a:gridCol>
                <a:gridCol w="4618689">
                  <a:extLst>
                    <a:ext uri="{9D8B030D-6E8A-4147-A177-3AD203B41FA5}">
                      <a16:colId xmlns:a16="http://schemas.microsoft.com/office/drawing/2014/main" val="68158189"/>
                    </a:ext>
                  </a:extLst>
                </a:gridCol>
                <a:gridCol w="9626734">
                  <a:extLst>
                    <a:ext uri="{9D8B030D-6E8A-4147-A177-3AD203B41FA5}">
                      <a16:colId xmlns:a16="http://schemas.microsoft.com/office/drawing/2014/main" val="1573449565"/>
                    </a:ext>
                  </a:extLst>
                </a:gridCol>
              </a:tblGrid>
              <a:tr h="716525">
                <a:tc gridSpan="3">
                  <a:txBody>
                    <a:bodyPr/>
                    <a:lstStyle/>
                    <a:p>
                      <a:pPr algn="ctr"/>
                      <a:r>
                        <a:rPr lang="en-US" sz="4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Employee Table 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161732"/>
                  </a:ext>
                </a:extLst>
              </a:tr>
              <a:tr h="487237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sz="2800" b="1" i="0" dirty="0">
                          <a:effectLst/>
                        </a:rPr>
                        <a:t>Employee ID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dirty="0">
                          <a:effectLst/>
                        </a:rPr>
                        <a:t>Business Travel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 The frequency of business travel for the employee.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441548"/>
                  </a:ext>
                </a:extLst>
              </a:tr>
              <a:tr h="806957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FirstName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Distance From Home (KM)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distance between the employee's home and workplace in kilometers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44817"/>
                  </a:ext>
                </a:extLst>
              </a:tr>
              <a:tr h="487237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LastName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Ethnicity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ethnicity of the employee.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0636806"/>
                  </a:ext>
                </a:extLst>
              </a:tr>
              <a:tr h="487237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Gender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Stock Option Level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level of stock options granted to the employee.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7631946"/>
                  </a:ext>
                </a:extLst>
              </a:tr>
              <a:tr h="487237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 Time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Whether the employee works overtime (Yes/No).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3391925"/>
                  </a:ext>
                </a:extLst>
              </a:tr>
              <a:tr h="487237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Department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Hire Date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date the employee was hired.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794029"/>
                  </a:ext>
                </a:extLst>
              </a:tr>
              <a:tr h="487237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Attrition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Whether the employee has left the company (Yes/No).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1556910"/>
                  </a:ext>
                </a:extLst>
              </a:tr>
              <a:tr h="806957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Marital Status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Years In Most Recent Role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The number of years the employee has been in their most recent role.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9056783"/>
                  </a:ext>
                </a:extLst>
              </a:tr>
              <a:tr h="487237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Salary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Years Since Last Promotion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number of years since the employee's last promotion.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7481945"/>
                  </a:ext>
                </a:extLst>
              </a:tr>
              <a:tr h="8884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Years At Company</a:t>
                      </a:r>
                    </a:p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endParaRPr lang="en-US" sz="2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Years With Curr Manager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The number of years the employee has worked with their current manager.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543507"/>
                  </a:ext>
                </a:extLst>
              </a:tr>
              <a:tr h="888491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Education Field</a:t>
                      </a:r>
                    </a:p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endParaRPr lang="en-US" sz="2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Education</a:t>
                      </a:r>
                    </a:p>
                    <a:p>
                      <a:pPr marL="0" algn="ctr" defTabSz="914400" rtl="0" eaLnBrk="1" latinLnBrk="0" hangingPunct="1"/>
                      <a:endParaRPr lang="en-US" sz="28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Education Level ID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078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1868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BC33AF-3FED-4196-C26D-7F38930E7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">
            <a:extLst>
              <a:ext uri="{FF2B5EF4-FFF2-40B4-BE49-F238E27FC236}">
                <a16:creationId xmlns:a16="http://schemas.microsoft.com/office/drawing/2014/main" id="{BBAFC4C0-6F07-57D3-017B-04A880BBBFB8}"/>
              </a:ext>
            </a:extLst>
          </p:cNvPr>
          <p:cNvSpPr/>
          <p:nvPr/>
        </p:nvSpPr>
        <p:spPr>
          <a:xfrm rot="5400000">
            <a:off x="852741" y="6729351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176C87CD-4C14-5D38-041D-39BF65ED395E}"/>
              </a:ext>
            </a:extLst>
          </p:cNvPr>
          <p:cNvSpPr/>
          <p:nvPr/>
        </p:nvSpPr>
        <p:spPr>
          <a:xfrm rot="10800000">
            <a:off x="15406226" y="-2303552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59F8A9A-413C-C1D2-46DE-EB346830809F}"/>
              </a:ext>
            </a:extLst>
          </p:cNvPr>
          <p:cNvSpPr txBox="1"/>
          <p:nvPr/>
        </p:nvSpPr>
        <p:spPr>
          <a:xfrm>
            <a:off x="609600" y="342900"/>
            <a:ext cx="7776501" cy="971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5"/>
              </a:lnSpc>
            </a:pPr>
            <a:r>
              <a:rPr lang="en-US" sz="8800" b="1" u="sng" spc="-399" dirty="0">
                <a:solidFill>
                  <a:srgbClr val="EDE9D1"/>
                </a:solidFill>
                <a:latin typeface="+mj-lt"/>
                <a:cs typeface="Arial Bold"/>
                <a:sym typeface="Arial Bold"/>
              </a:rPr>
              <a:t>Data</a:t>
            </a:r>
            <a:r>
              <a:rPr lang="en-US" sz="6926" b="1" u="sng" spc="-367" dirty="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8800" b="1" u="sng" spc="-399" dirty="0">
                <a:solidFill>
                  <a:srgbClr val="EDE9D1"/>
                </a:solidFill>
                <a:latin typeface="+mj-lt"/>
                <a:cs typeface="Arial Bold"/>
                <a:sym typeface="Arial Bold"/>
              </a:rPr>
              <a:t>Exploration</a:t>
            </a:r>
            <a:r>
              <a:rPr lang="en-US" sz="6926" b="1" u="sng" spc="-367" dirty="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: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A75328F-5BA1-0DF7-6508-B34A84946D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5599620"/>
              </p:ext>
            </p:extLst>
          </p:nvPr>
        </p:nvGraphicFramePr>
        <p:xfrm>
          <a:off x="990600" y="1714500"/>
          <a:ext cx="16108876" cy="802521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225563">
                  <a:extLst>
                    <a:ext uri="{9D8B030D-6E8A-4147-A177-3AD203B41FA5}">
                      <a16:colId xmlns:a16="http://schemas.microsoft.com/office/drawing/2014/main" val="2013075991"/>
                    </a:ext>
                  </a:extLst>
                </a:gridCol>
                <a:gridCol w="10883313">
                  <a:extLst>
                    <a:ext uri="{9D8B030D-6E8A-4147-A177-3AD203B41FA5}">
                      <a16:colId xmlns:a16="http://schemas.microsoft.com/office/drawing/2014/main" val="1573449565"/>
                    </a:ext>
                  </a:extLst>
                </a:gridCol>
              </a:tblGrid>
              <a:tr h="661448">
                <a:tc gridSpan="2">
                  <a:txBody>
                    <a:bodyPr/>
                    <a:lstStyle/>
                    <a:p>
                      <a:pPr algn="ctr"/>
                      <a:r>
                        <a:rPr lang="en-US" sz="4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Performance Rating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0161732"/>
                  </a:ext>
                </a:extLst>
              </a:tr>
              <a:tr h="449785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sz="2800" b="1" i="0" dirty="0">
                          <a:effectLst/>
                        </a:rPr>
                        <a:t>Performance ID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 Unique identifier for each performance review.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441548"/>
                  </a:ext>
                </a:extLst>
              </a:tr>
              <a:tr h="795472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Employee ID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Unique identifier for the employee being reviewed.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44817"/>
                  </a:ext>
                </a:extLst>
              </a:tr>
              <a:tr h="449785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Review Date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date of the performance review.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0636806"/>
                  </a:ext>
                </a:extLst>
              </a:tr>
              <a:tr h="449785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Environment Satisfaction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Rating of the employee's satisfaction with their work environment.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7631946"/>
                  </a:ext>
                </a:extLst>
              </a:tr>
              <a:tr h="449785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Job Satisfaction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Rating of the employee's satisfaction with their job.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3391925"/>
                  </a:ext>
                </a:extLst>
              </a:tr>
              <a:tr h="449785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Relationship Satisfaction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Rating of the employee's satisfaction with workplace relationships.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794029"/>
                  </a:ext>
                </a:extLst>
              </a:tr>
              <a:tr h="820196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Training Opportunities Within Year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Number of training opportunities available to the employee within the year.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1556910"/>
                  </a:ext>
                </a:extLst>
              </a:tr>
              <a:tr h="795472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Training Opportunities Taken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Number of training opportunities the employee has taken.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9056783"/>
                  </a:ext>
                </a:extLst>
              </a:tr>
              <a:tr h="449785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Work Life Balance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Rating of the employee's work-life balance.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7481945"/>
                  </a:ext>
                </a:extLst>
              </a:tr>
              <a:tr h="79547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Self Rating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employee's self-assessment rating.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543507"/>
                  </a:ext>
                </a:extLst>
              </a:tr>
              <a:tr h="795472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Manager Rating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manager's rating of the employee's performance.</a:t>
                      </a:r>
                    </a:p>
                    <a:p>
                      <a:pPr marL="0" algn="ctr" defTabSz="914400" rtl="0" eaLnBrk="1" latinLnBrk="0" hangingPunct="1"/>
                      <a:endParaRPr lang="en-US" sz="24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2059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1600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D9A5A7-8D6F-03B9-E986-0FED2884C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">
            <a:extLst>
              <a:ext uri="{FF2B5EF4-FFF2-40B4-BE49-F238E27FC236}">
                <a16:creationId xmlns:a16="http://schemas.microsoft.com/office/drawing/2014/main" id="{3E2DDA3B-4338-7C52-882B-4256A5AB33ED}"/>
              </a:ext>
            </a:extLst>
          </p:cNvPr>
          <p:cNvSpPr/>
          <p:nvPr/>
        </p:nvSpPr>
        <p:spPr>
          <a:xfrm rot="5400000">
            <a:off x="852741" y="6729351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17EDF706-23B8-0D47-1ED0-D6BE8BC28BF2}"/>
              </a:ext>
            </a:extLst>
          </p:cNvPr>
          <p:cNvSpPr/>
          <p:nvPr/>
        </p:nvSpPr>
        <p:spPr>
          <a:xfrm rot="10800000">
            <a:off x="15406226" y="-2303552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FB7C9AF-446A-0DA3-39AA-D39988F92642}"/>
              </a:ext>
            </a:extLst>
          </p:cNvPr>
          <p:cNvSpPr txBox="1"/>
          <p:nvPr/>
        </p:nvSpPr>
        <p:spPr>
          <a:xfrm>
            <a:off x="609600" y="342900"/>
            <a:ext cx="7776501" cy="971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5"/>
              </a:lnSpc>
            </a:pPr>
            <a:r>
              <a:rPr lang="en-US" sz="8800" b="1" u="sng" spc="-399" dirty="0">
                <a:solidFill>
                  <a:srgbClr val="EDE9D1"/>
                </a:solidFill>
                <a:latin typeface="+mj-lt"/>
                <a:cs typeface="Arial Bold"/>
                <a:sym typeface="Arial Bold"/>
              </a:rPr>
              <a:t>Data</a:t>
            </a:r>
            <a:r>
              <a:rPr lang="en-US" sz="6926" b="1" u="sng" spc="-367" dirty="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</a:t>
            </a:r>
            <a:r>
              <a:rPr lang="en-US" sz="8800" b="1" u="sng" spc="-399" dirty="0">
                <a:solidFill>
                  <a:srgbClr val="EDE9D1"/>
                </a:solidFill>
                <a:latin typeface="+mj-lt"/>
                <a:cs typeface="Arial Bold"/>
                <a:sym typeface="Arial Bold"/>
              </a:rPr>
              <a:t>Exploration</a:t>
            </a:r>
            <a:r>
              <a:rPr lang="en-US" sz="6926" b="1" u="sng" spc="-367" dirty="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: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873E2CC-7F19-14FF-BDAE-10A68392B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23595"/>
              </p:ext>
            </p:extLst>
          </p:nvPr>
        </p:nvGraphicFramePr>
        <p:xfrm>
          <a:off x="990600" y="1714500"/>
          <a:ext cx="16992601" cy="7696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01307599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485520335"/>
                    </a:ext>
                  </a:extLst>
                </a:gridCol>
                <a:gridCol w="4301463">
                  <a:extLst>
                    <a:ext uri="{9D8B030D-6E8A-4147-A177-3AD203B41FA5}">
                      <a16:colId xmlns:a16="http://schemas.microsoft.com/office/drawing/2014/main" val="643665914"/>
                    </a:ext>
                  </a:extLst>
                </a:gridCol>
                <a:gridCol w="2708937">
                  <a:extLst>
                    <a:ext uri="{9D8B030D-6E8A-4147-A177-3AD203B41FA5}">
                      <a16:colId xmlns:a16="http://schemas.microsoft.com/office/drawing/2014/main" val="1406829078"/>
                    </a:ext>
                  </a:extLst>
                </a:gridCol>
                <a:gridCol w="4876801">
                  <a:extLst>
                    <a:ext uri="{9D8B030D-6E8A-4147-A177-3AD203B41FA5}">
                      <a16:colId xmlns:a16="http://schemas.microsoft.com/office/drawing/2014/main" val="1573449565"/>
                    </a:ext>
                  </a:extLst>
                </a:gridCol>
              </a:tblGrid>
              <a:tr h="769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US" sz="2800" b="1" i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Table Name 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Column</a:t>
                      </a:r>
                      <a:r>
                        <a:rPr lang="en-US" sz="2800" b="1" i="0" kern="1200" baseline="-25000" dirty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US" sz="2800" b="1" i="0" kern="1200" dirty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Column</a:t>
                      </a:r>
                      <a:r>
                        <a:rPr lang="en-US" sz="2800" b="1" i="0" kern="1200" baseline="-25000" dirty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2791936"/>
                  </a:ext>
                </a:extLst>
              </a:tr>
              <a:tr h="230886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Rating Level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u="non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Rating ID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Unique identifier for the rating level.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Rating Level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The performance rating, ranging from </a:t>
                      </a:r>
                      <a:r>
                        <a:rPr lang="en-US" sz="24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"</a:t>
                      </a:r>
                      <a:r>
                        <a:rPr lang="en-US" sz="2400" b="1" u="sng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Unacceptable" </a:t>
                      </a:r>
                      <a:r>
                        <a:rPr lang="en-US" sz="24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to </a:t>
                      </a:r>
                      <a:r>
                        <a:rPr lang="en-US" sz="2400" b="1" u="sng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"Above and Beyond."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441548"/>
                  </a:ext>
                </a:extLst>
              </a:tr>
              <a:tr h="230886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Satisfied Level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i="0" u="none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Satisfaction ID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Unique identifier for the satisfaction level.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Satisfaction Level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The level of satisfaction, ranging from </a:t>
                      </a:r>
                      <a:r>
                        <a:rPr lang="en-US" sz="2400" b="1" u="sng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"Very Dissatisfied"</a:t>
                      </a:r>
                      <a:r>
                        <a:rPr lang="en-US" sz="2400" b="0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 </a:t>
                      </a:r>
                      <a:r>
                        <a:rPr lang="en-US" sz="2400" b="1" u="sng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"Very Satisfied."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44817"/>
                  </a:ext>
                </a:extLst>
              </a:tr>
              <a:tr h="230886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Education Level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i="0" u="none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Education Level ID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Unique identifier for the education level.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Education Level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4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level of education achieved, ranging from </a:t>
                      </a:r>
                      <a:r>
                        <a:rPr lang="en-US" sz="2400" b="1" u="sng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"No Formal Qualifications" </a:t>
                      </a:r>
                      <a:r>
                        <a:rPr lang="en-US" sz="2400" b="0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to </a:t>
                      </a:r>
                      <a:r>
                        <a:rPr lang="en-US" sz="2400" b="1" u="sng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"Doctorate."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06368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998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3">
            <a:extLst>
              <a:ext uri="{FF2B5EF4-FFF2-40B4-BE49-F238E27FC236}">
                <a16:creationId xmlns:a16="http://schemas.microsoft.com/office/drawing/2014/main" id="{2D47B0A2-C673-E40B-39FB-96321DD804E2}"/>
              </a:ext>
            </a:extLst>
          </p:cNvPr>
          <p:cNvSpPr/>
          <p:nvPr/>
        </p:nvSpPr>
        <p:spPr>
          <a:xfrm rot="5400000">
            <a:off x="852741" y="6729351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4">
            <a:extLst>
              <a:ext uri="{FF2B5EF4-FFF2-40B4-BE49-F238E27FC236}">
                <a16:creationId xmlns:a16="http://schemas.microsoft.com/office/drawing/2014/main" id="{5BFB8516-FEF3-7B99-D03D-1D3936C089D6}"/>
              </a:ext>
            </a:extLst>
          </p:cNvPr>
          <p:cNvSpPr/>
          <p:nvPr/>
        </p:nvSpPr>
        <p:spPr>
          <a:xfrm rot="10800000">
            <a:off x="15406226" y="-2303552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762000" y="249806"/>
            <a:ext cx="8839200" cy="2020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255"/>
              </a:lnSpc>
              <a:spcBef>
                <a:spcPct val="0"/>
              </a:spcBef>
            </a:pPr>
            <a:r>
              <a:rPr lang="en-US" sz="8173" b="1" spc="-433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Data Cleaning</a:t>
            </a:r>
          </a:p>
          <a:p>
            <a:pPr marL="914400" indent="-914400">
              <a:lnSpc>
                <a:spcPts val="8255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5400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Python</a:t>
            </a:r>
            <a:endParaRPr lang="en-US" sz="8173" b="1" spc="-433" dirty="0">
              <a:solidFill>
                <a:srgbClr val="EDE9D1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44236" y="1974395"/>
            <a:ext cx="18100964" cy="71251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840"/>
              </a:lnSpc>
            </a:pPr>
            <a:endParaRPr sz="1400" dirty="0"/>
          </a:p>
          <a:p>
            <a:pPr algn="l">
              <a:lnSpc>
                <a:spcPts val="3847"/>
              </a:lnSpc>
            </a:pPr>
            <a:r>
              <a:rPr lang="en-US" sz="2400" b="1" dirty="0">
                <a:solidFill>
                  <a:srgbClr val="EDE9D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Data Cleaning – Handle missing values, standardize categorical values, and check for duplicates.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Pre-Merge Cleaning: </a:t>
            </a:r>
          </a:p>
          <a:p>
            <a:pPr marL="292100" algn="l"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Trims whitespace in key columns to ensure proper merging.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 startAt="2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Merging: </a:t>
            </a:r>
          </a:p>
          <a:p>
            <a:pPr marL="292100" algn="l"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Combines the datasets using </a:t>
            </a:r>
            <a:r>
              <a:rPr lang="en-US" sz="2400" b="1" dirty="0" err="1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EmployeeID</a:t>
            </a: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and aligns educational details via the Education column.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 startAt="3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Drop redundant ID columns if they exist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 startAt="4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Categorical Cleaning: </a:t>
            </a:r>
          </a:p>
          <a:p>
            <a:pPr marL="581025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Replaces missing values in categorical columns with "Unknown".</a:t>
            </a:r>
          </a:p>
          <a:p>
            <a:pPr marL="581025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Standardizes text by trimming whitespace.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</a:t>
            </a:r>
          </a:p>
          <a:p>
            <a:pPr marL="238125" algn="l">
              <a:lnSpc>
                <a:spcPct val="150000"/>
              </a:lnSpc>
            </a:pPr>
            <a:endParaRPr lang="en-US" sz="2400" b="1" dirty="0">
              <a:solidFill>
                <a:schemeClr val="bg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  <a:p>
            <a:pPr algn="l">
              <a:lnSpc>
                <a:spcPct val="150000"/>
              </a:lnSpc>
            </a:pPr>
            <a:endParaRPr lang="en-US" sz="2400" b="1" dirty="0">
              <a:solidFill>
                <a:schemeClr val="bg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7D7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769866-6082-6925-8F4B-6C6EEE08D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3">
            <a:extLst>
              <a:ext uri="{FF2B5EF4-FFF2-40B4-BE49-F238E27FC236}">
                <a16:creationId xmlns:a16="http://schemas.microsoft.com/office/drawing/2014/main" id="{ED03EB63-01EB-A217-F9FC-3EBB764050FE}"/>
              </a:ext>
            </a:extLst>
          </p:cNvPr>
          <p:cNvSpPr/>
          <p:nvPr/>
        </p:nvSpPr>
        <p:spPr>
          <a:xfrm rot="5400000">
            <a:off x="852741" y="6729351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4">
            <a:extLst>
              <a:ext uri="{FF2B5EF4-FFF2-40B4-BE49-F238E27FC236}">
                <a16:creationId xmlns:a16="http://schemas.microsoft.com/office/drawing/2014/main" id="{491CFFC4-2071-2B30-D6D3-682474E69CF9}"/>
              </a:ext>
            </a:extLst>
          </p:cNvPr>
          <p:cNvSpPr/>
          <p:nvPr/>
        </p:nvSpPr>
        <p:spPr>
          <a:xfrm rot="10800000">
            <a:off x="15406226" y="-2303552"/>
            <a:ext cx="3706148" cy="5840635"/>
          </a:xfrm>
          <a:custGeom>
            <a:avLst/>
            <a:gdLst/>
            <a:ahLst/>
            <a:cxnLst/>
            <a:rect l="l" t="t" r="r" b="b"/>
            <a:pathLst>
              <a:path w="3706148" h="5840635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94BCF80F-215B-B505-F5A0-46AB5C62C3F2}"/>
              </a:ext>
            </a:extLst>
          </p:cNvPr>
          <p:cNvSpPr txBox="1"/>
          <p:nvPr/>
        </p:nvSpPr>
        <p:spPr>
          <a:xfrm>
            <a:off x="762000" y="249806"/>
            <a:ext cx="8839200" cy="2020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255"/>
              </a:lnSpc>
              <a:spcBef>
                <a:spcPct val="0"/>
              </a:spcBef>
            </a:pPr>
            <a:r>
              <a:rPr lang="en-US" sz="8173" b="1" spc="-433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Data Cleaning</a:t>
            </a:r>
          </a:p>
          <a:p>
            <a:pPr marL="914400" indent="-914400">
              <a:lnSpc>
                <a:spcPts val="8255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5400" dirty="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Python</a:t>
            </a:r>
            <a:endParaRPr lang="en-US" sz="8173" b="1" spc="-433" dirty="0">
              <a:solidFill>
                <a:srgbClr val="EDE9D1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EE9BC4EA-438F-6EDC-2812-802CA37151EF}"/>
              </a:ext>
            </a:extLst>
          </p:cNvPr>
          <p:cNvSpPr txBox="1"/>
          <p:nvPr/>
        </p:nvSpPr>
        <p:spPr>
          <a:xfrm>
            <a:off x="644236" y="1974395"/>
            <a:ext cx="18100964" cy="42936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847"/>
              </a:lnSpc>
            </a:pPr>
            <a:endParaRPr lang="en-US" sz="2400" b="1" dirty="0">
              <a:solidFill>
                <a:schemeClr val="bg1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 startAt="5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Numerical Cleaning: </a:t>
            </a:r>
          </a:p>
          <a:p>
            <a:pPr marL="581025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Converts relevant columns to numeric.</a:t>
            </a:r>
          </a:p>
          <a:p>
            <a:pPr marL="581025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Fills missing numerical values with the median of each column.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 startAt="6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Date Conversion: </a:t>
            </a:r>
          </a:p>
          <a:p>
            <a:pPr marL="581025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Converts the </a:t>
            </a:r>
            <a:r>
              <a:rPr lang="en-US" sz="2400" b="1" dirty="0" err="1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HireDate</a:t>
            </a: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column to a datetime format.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 startAt="7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Duplicates and Outliers:</a:t>
            </a:r>
          </a:p>
          <a:p>
            <a:pPr marL="744538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Removes duplicate rows.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6855B5-9AB6-6C7A-83D2-5AC697DD50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0800000" flipV="1">
            <a:off x="10559622" y="3924300"/>
            <a:ext cx="7728378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250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2326</TotalTime>
  <Words>1284</Words>
  <Application>Microsoft Office PowerPoint</Application>
  <PresentationFormat>Custom</PresentationFormat>
  <Paragraphs>251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 Bold</vt:lpstr>
      <vt:lpstr>Calibri</vt:lpstr>
      <vt:lpstr>Arial</vt:lpstr>
      <vt:lpstr>Canva Sans Bold</vt:lpstr>
      <vt:lpstr>Helvetica World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Brown Minimalist Business Report Presentation</dc:title>
  <dc:creator>Miral</dc:creator>
  <cp:lastModifiedBy>omar mohamed</cp:lastModifiedBy>
  <cp:revision>39</cp:revision>
  <dcterms:created xsi:type="dcterms:W3CDTF">2006-08-16T00:00:00Z</dcterms:created>
  <dcterms:modified xsi:type="dcterms:W3CDTF">2025-04-11T09:18:11Z</dcterms:modified>
  <dc:identifier>DAGjnQKUAK8</dc:identifier>
</cp:coreProperties>
</file>